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1"/>
  </p:sldMasterIdLst>
  <p:notesMasterIdLst>
    <p:notesMasterId r:id="rId32"/>
  </p:notesMasterIdLst>
  <p:sldIdLst>
    <p:sldId id="256" r:id="rId2"/>
    <p:sldId id="307" r:id="rId3"/>
    <p:sldId id="315" r:id="rId4"/>
    <p:sldId id="317" r:id="rId5"/>
    <p:sldId id="316" r:id="rId6"/>
    <p:sldId id="319" r:id="rId7"/>
    <p:sldId id="320" r:id="rId8"/>
    <p:sldId id="321" r:id="rId9"/>
    <p:sldId id="318" r:id="rId10"/>
    <p:sldId id="257" r:id="rId11"/>
    <p:sldId id="258" r:id="rId12"/>
    <p:sldId id="259" r:id="rId13"/>
    <p:sldId id="356" r:id="rId14"/>
    <p:sldId id="261" r:id="rId15"/>
    <p:sldId id="262" r:id="rId16"/>
    <p:sldId id="357" r:id="rId17"/>
    <p:sldId id="263" r:id="rId18"/>
    <p:sldId id="322" r:id="rId19"/>
    <p:sldId id="308" r:id="rId20"/>
    <p:sldId id="265" r:id="rId21"/>
    <p:sldId id="323" r:id="rId22"/>
    <p:sldId id="309" r:id="rId23"/>
    <p:sldId id="266" r:id="rId24"/>
    <p:sldId id="267" r:id="rId25"/>
    <p:sldId id="268" r:id="rId26"/>
    <p:sldId id="277" r:id="rId27"/>
    <p:sldId id="282" r:id="rId28"/>
    <p:sldId id="281" r:id="rId29"/>
    <p:sldId id="355" r:id="rId30"/>
    <p:sldId id="278"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7" autoAdjust="0"/>
    <p:restoredTop sz="85132" autoAdjust="0"/>
  </p:normalViewPr>
  <p:slideViewPr>
    <p:cSldViewPr snapToGrid="0" snapToObjects="1">
      <p:cViewPr>
        <p:scale>
          <a:sx n="81" d="100"/>
          <a:sy n="81" d="100"/>
        </p:scale>
        <p:origin x="-1400"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4689A9-5115-5543-A4C4-A1685A5BC041}" type="datetimeFigureOut">
              <a:rPr lang="en-US" smtClean="0"/>
              <a:t>9/5/17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FFC1B1-C127-1346-A266-1EDDA58C4DBC}" type="slidenum">
              <a:rPr lang="en-US" smtClean="0"/>
              <a:t>‹#›</a:t>
            </a:fld>
            <a:endParaRPr lang="en-US"/>
          </a:p>
        </p:txBody>
      </p:sp>
    </p:spTree>
    <p:extLst>
      <p:ext uri="{BB962C8B-B14F-4D97-AF65-F5344CB8AC3E}">
        <p14:creationId xmlns:p14="http://schemas.microsoft.com/office/powerpoint/2010/main" val="21413366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Scanner over the </a:t>
            </a:r>
            <a:r>
              <a:rPr lang="en-US" baseline="0" dirty="0" err="1" smtClean="0"/>
              <a:t>inputstream</a:t>
            </a:r>
            <a:r>
              <a:rPr lang="en-US" baseline="0" dirty="0" smtClean="0"/>
              <a:t> helps to read strings. This class does not work very well with binary files. </a:t>
            </a:r>
            <a:endParaRPr lang="en-US" dirty="0" smtClean="0"/>
          </a:p>
          <a:p>
            <a:r>
              <a:rPr lang="en-US" dirty="0" err="1" smtClean="0"/>
              <a:t>FileIputStream</a:t>
            </a:r>
            <a:r>
              <a:rPr lang="en-US" baseline="0" dirty="0" smtClean="0"/>
              <a:t> makes a connection to an actual file. </a:t>
            </a:r>
            <a:endParaRPr lang="en-US" dirty="0" smtClean="0"/>
          </a:p>
          <a:p>
            <a:endParaRPr lang="en-US" dirty="0" smtClean="0"/>
          </a:p>
          <a:p>
            <a:r>
              <a:rPr lang="en-US" dirty="0" smtClean="0"/>
              <a:t>You need to wrap a </a:t>
            </a:r>
            <a:r>
              <a:rPr lang="en-US" dirty="0" err="1" smtClean="0"/>
              <a:t>BufferedReader</a:t>
            </a:r>
            <a:r>
              <a:rPr lang="en-US" baseline="0" dirty="0" smtClean="0"/>
              <a:t> around a </a:t>
            </a:r>
            <a:r>
              <a:rPr lang="en-US" baseline="0" dirty="0" err="1" smtClean="0"/>
              <a:t>FileReader</a:t>
            </a:r>
            <a:r>
              <a:rPr lang="en-US" baseline="0" dirty="0" smtClean="0"/>
              <a:t> because </a:t>
            </a:r>
            <a:r>
              <a:rPr lang="en-US" baseline="0" dirty="0" err="1" smtClean="0"/>
              <a:t>FileReader</a:t>
            </a:r>
            <a:r>
              <a:rPr lang="en-US" baseline="0" dirty="0" smtClean="0"/>
              <a:t> provides an inefficient way of reading characters. It reads one character at a time, however, </a:t>
            </a:r>
            <a:r>
              <a:rPr lang="en-US" baseline="0" dirty="0" err="1" smtClean="0"/>
              <a:t>BufferedReader</a:t>
            </a:r>
            <a:r>
              <a:rPr lang="en-US" baseline="0" dirty="0" smtClean="0"/>
              <a:t> can provide efficient way of reading chunks of characters instead of reading one character at a time. </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3</a:t>
            </a:fld>
            <a:endParaRPr lang="en-US"/>
          </a:p>
        </p:txBody>
      </p:sp>
    </p:spTree>
    <p:extLst>
      <p:ext uri="{BB962C8B-B14F-4D97-AF65-F5344CB8AC3E}">
        <p14:creationId xmlns:p14="http://schemas.microsoft.com/office/powerpoint/2010/main" val="1676712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Drawback: </a:t>
            </a:r>
          </a:p>
          <a:p>
            <a:r>
              <a:rPr lang="en-US" dirty="0" smtClean="0"/>
              <a:t>we must</a:t>
            </a:r>
            <a:r>
              <a:rPr lang="en-US" baseline="0" dirty="0" smtClean="0"/>
              <a:t> know the maximum value of any element that can be found in the unsorted array. This helps in initializing the required number of buckets.</a:t>
            </a:r>
          </a:p>
          <a:p>
            <a:r>
              <a:rPr lang="en-US" baseline="0" dirty="0" smtClean="0"/>
              <a:t>We must be able to create enough buckets in memory for every element that we might possible encounter in the unsorted array. So there is a trade-off between time and space complexity here. </a:t>
            </a:r>
          </a:p>
          <a:p>
            <a:endParaRPr lang="en-US" baseline="0" dirty="0" smtClean="0"/>
          </a:p>
          <a:p>
            <a:r>
              <a:rPr lang="en-US" baseline="0" dirty="0" smtClean="0"/>
              <a:t>Bucket sort, or bin sort, is a sorting algorithm that works by partitioning an array into a number of buckets. </a:t>
            </a:r>
            <a:r>
              <a:rPr lang="en-US" b="1" baseline="0" dirty="0" smtClean="0"/>
              <a:t>Each bucket is then sorted individually</a:t>
            </a:r>
            <a:r>
              <a:rPr lang="en-US" baseline="0" dirty="0" smtClean="0"/>
              <a:t>, either using a different sorting algorithm, or by recursively applying the bucket sorting algorithm. It is a distribution sort, and is a cousin of radix sort in the most to least significant digit </a:t>
            </a:r>
            <a:r>
              <a:rPr lang="en-US" baseline="0" dirty="0" err="1" smtClean="0"/>
              <a:t>flavour</a:t>
            </a:r>
            <a:r>
              <a:rPr lang="en-US" baseline="0" dirty="0" smtClean="0"/>
              <a:t>.</a:t>
            </a:r>
          </a:p>
        </p:txBody>
      </p:sp>
      <p:sp>
        <p:nvSpPr>
          <p:cNvPr id="4" name="Slide Number Placeholder 3"/>
          <p:cNvSpPr>
            <a:spLocks noGrp="1"/>
          </p:cNvSpPr>
          <p:nvPr>
            <p:ph type="sldNum" sz="quarter" idx="10"/>
          </p:nvPr>
        </p:nvSpPr>
        <p:spPr/>
        <p:txBody>
          <a:bodyPr/>
          <a:lstStyle/>
          <a:p>
            <a:fld id="{20FFC1B1-C127-1346-A266-1EDDA58C4DBC}" type="slidenum">
              <a:rPr lang="en-US" smtClean="0"/>
              <a:t>28</a:t>
            </a:fld>
            <a:endParaRPr lang="en-US"/>
          </a:p>
        </p:txBody>
      </p:sp>
    </p:spTree>
    <p:extLst>
      <p:ext uri="{BB962C8B-B14F-4D97-AF65-F5344CB8AC3E}">
        <p14:creationId xmlns:p14="http://schemas.microsoft.com/office/powerpoint/2010/main" val="585915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should</a:t>
            </a:r>
            <a:r>
              <a:rPr lang="en-US" baseline="0" dirty="0" smtClean="0"/>
              <a:t> sort the second component first.</a:t>
            </a:r>
          </a:p>
          <a:p>
            <a:r>
              <a:rPr lang="en-US" baseline="0" dirty="0" smtClean="0"/>
              <a:t>We can guarantee that if two components are equal in the second sort, then their relative order in the starting sequence is preserved.</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29</a:t>
            </a:fld>
            <a:endParaRPr lang="en-US"/>
          </a:p>
        </p:txBody>
      </p:sp>
    </p:spTree>
    <p:extLst>
      <p:ext uri="{BB962C8B-B14F-4D97-AF65-F5344CB8AC3E}">
        <p14:creationId xmlns:p14="http://schemas.microsoft.com/office/powerpoint/2010/main" val="1813981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ignored the precise sorting mechanism employed at step two in each iteration of the algorithm. That's because radix sort gives us the freedom to choose whichever sorting algorithm we please, so long as it is a stable sorting algorithm. The runtime analysis will, of course, depend on the runtime of the sorting algorithm employed at step two of each iteration.</a:t>
            </a:r>
          </a:p>
          <a:p>
            <a:endParaRPr lang="en-US" dirty="0" smtClean="0"/>
          </a:p>
          <a:p>
            <a:r>
              <a:rPr lang="en-US" dirty="0" smtClean="0"/>
              <a:t>Using Bucket sort</a:t>
            </a:r>
            <a:r>
              <a:rPr lang="en-US" baseline="0" dirty="0" smtClean="0"/>
              <a:t> for stable sort , with this </a:t>
            </a:r>
            <a:r>
              <a:rPr lang="en-US" baseline="0" dirty="0" smtClean="0">
                <a:sym typeface="Wingdings"/>
              </a:rPr>
              <a:t> O(</a:t>
            </a:r>
            <a:r>
              <a:rPr lang="en-US" baseline="0" dirty="0" err="1" smtClean="0">
                <a:sym typeface="Wingdings"/>
              </a:rPr>
              <a:t>nk</a:t>
            </a:r>
            <a:r>
              <a:rPr lang="en-US" baseline="0" dirty="0" smtClean="0">
                <a:sym typeface="Wingdings"/>
              </a:rPr>
              <a:t>) where k is the max number of digits in one element and O(n) is the performance complexity of bucket sort.</a:t>
            </a:r>
          </a:p>
          <a:p>
            <a:r>
              <a:rPr lang="en-US" baseline="0" dirty="0" smtClean="0">
                <a:sym typeface="Wingdings"/>
              </a:rPr>
              <a:t>We need 10 buckets for this example, because we want to group the numbers based on their least significant digit that varies from 0-9 as their code. </a:t>
            </a:r>
          </a:p>
          <a:p>
            <a:endParaRPr lang="en-US" baseline="0" dirty="0" smtClean="0">
              <a:sym typeface="Wingdings"/>
            </a:endParaRPr>
          </a:p>
          <a:p>
            <a:r>
              <a:rPr lang="en-US" dirty="0" smtClean="0"/>
              <a:t>It is quite common, and therefore worth mentioning, to use bucket sort for our stable sorting algorithm </a:t>
            </a:r>
          </a:p>
          <a:p>
            <a:r>
              <a:rPr lang="en-US" dirty="0" smtClean="0"/>
              <a:t>in radix sort. Because we are only sorting by one digit at a time, we only have to set up ten buckets, </a:t>
            </a:r>
          </a:p>
          <a:p>
            <a:r>
              <a:rPr lang="en-US" dirty="0" smtClean="0"/>
              <a:t>[0..9], to accomplish this goal. However, the implementation of those buckets will necessarily vary </a:t>
            </a:r>
          </a:p>
          <a:p>
            <a:r>
              <a:rPr lang="en-US" dirty="0" smtClean="0"/>
              <a:t>from the one given in the previous section of these notes, because each bucket must be able to hold </a:t>
            </a:r>
          </a:p>
          <a:p>
            <a:r>
              <a:rPr lang="en-US" dirty="0" smtClean="0"/>
              <a:t>multiple values, which will not be equal to the index for that bucket. One common solution, then, is to </a:t>
            </a:r>
          </a:p>
          <a:p>
            <a:r>
              <a:rPr lang="en-US" dirty="0" smtClean="0"/>
              <a:t>implement the buckets as queues.</a:t>
            </a:r>
          </a:p>
          <a:p>
            <a:endParaRPr lang="en-US" dirty="0" smtClean="0"/>
          </a:p>
          <a:p>
            <a:r>
              <a:rPr lang="en-US" dirty="0" smtClean="0"/>
              <a:t>Stably sort means sorting an</a:t>
            </a:r>
            <a:r>
              <a:rPr lang="en-US" baseline="0" dirty="0" smtClean="0"/>
              <a:t> entity based on its components in multiple steps. (an incremental approach).</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30</a:t>
            </a:fld>
            <a:endParaRPr lang="en-US"/>
          </a:p>
        </p:txBody>
      </p:sp>
    </p:spTree>
    <p:extLst>
      <p:ext uri="{BB962C8B-B14F-4D97-AF65-F5344CB8AC3E}">
        <p14:creationId xmlns:p14="http://schemas.microsoft.com/office/powerpoint/2010/main" val="2130280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Suppose we have a </a:t>
            </a:r>
            <a:r>
              <a:rPr lang="en-US" dirty="0" err="1" smtClean="0"/>
              <a:t>textfile</a:t>
            </a:r>
            <a:r>
              <a:rPr lang="en-US" dirty="0" smtClean="0"/>
              <a:t> which</a:t>
            </a:r>
            <a:r>
              <a:rPr lang="en-US" baseline="0" dirty="0" smtClean="0"/>
              <a:t> contains student names</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5</a:t>
            </a:fld>
            <a:endParaRPr lang="en-US"/>
          </a:p>
        </p:txBody>
      </p:sp>
    </p:spTree>
    <p:extLst>
      <p:ext uri="{BB962C8B-B14F-4D97-AF65-F5344CB8AC3E}">
        <p14:creationId xmlns:p14="http://schemas.microsoft.com/office/powerpoint/2010/main" val="2015994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BufferedWriter</a:t>
            </a:r>
            <a:r>
              <a:rPr lang="en-US" dirty="0" smtClean="0"/>
              <a:t>  provides efficient writings of</a:t>
            </a:r>
            <a:r>
              <a:rPr lang="en-US" baseline="0" dirty="0" smtClean="0"/>
              <a:t> single characters , strings and arrays. </a:t>
            </a:r>
          </a:p>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6</a:t>
            </a:fld>
            <a:endParaRPr lang="en-US"/>
          </a:p>
        </p:txBody>
      </p:sp>
    </p:spTree>
    <p:extLst>
      <p:ext uri="{BB962C8B-B14F-4D97-AF65-F5344CB8AC3E}">
        <p14:creationId xmlns:p14="http://schemas.microsoft.com/office/powerpoint/2010/main" val="3455815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Placing the element in</a:t>
            </a:r>
            <a:r>
              <a:rPr lang="en-US" baseline="0" dirty="0" smtClean="0"/>
              <a:t> the correct order relative to those before it</a:t>
            </a:r>
          </a:p>
          <a:p>
            <a:r>
              <a:rPr lang="en-US" dirty="0" smtClean="0"/>
              <a:t>Start</a:t>
            </a:r>
            <a:r>
              <a:rPr lang="en-US" baseline="0" dirty="0" smtClean="0"/>
              <a:t> with the first element in the array</a:t>
            </a:r>
          </a:p>
          <a:p>
            <a:r>
              <a:rPr lang="en-US" baseline="0" dirty="0" smtClean="0"/>
              <a:t>When considering the next element in the array, if it is smaller than the first, we swap them.</a:t>
            </a:r>
          </a:p>
          <a:p>
            <a:r>
              <a:rPr lang="en-US" baseline="0" dirty="0" smtClean="0"/>
              <a:t>For the third element, we have to swap it leftwards until it is in its proper place.</a:t>
            </a:r>
          </a:p>
          <a:p>
            <a:endParaRPr lang="en-US" baseline="0" dirty="0" smtClean="0"/>
          </a:p>
        </p:txBody>
      </p:sp>
      <p:sp>
        <p:nvSpPr>
          <p:cNvPr id="4" name="Slide Number Placeholder 3"/>
          <p:cNvSpPr>
            <a:spLocks noGrp="1"/>
          </p:cNvSpPr>
          <p:nvPr>
            <p:ph type="sldNum" sz="quarter" idx="10"/>
          </p:nvPr>
        </p:nvSpPr>
        <p:spPr/>
        <p:txBody>
          <a:bodyPr/>
          <a:lstStyle/>
          <a:p>
            <a:fld id="{20FFC1B1-C127-1346-A266-1EDDA58C4DBC}" type="slidenum">
              <a:rPr lang="en-US" smtClean="0"/>
              <a:t>15</a:t>
            </a:fld>
            <a:endParaRPr lang="en-US"/>
          </a:p>
        </p:txBody>
      </p:sp>
    </p:spTree>
    <p:extLst>
      <p:ext uri="{BB962C8B-B14F-4D97-AF65-F5344CB8AC3E}">
        <p14:creationId xmlns:p14="http://schemas.microsoft.com/office/powerpoint/2010/main" val="2844047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insertion</a:t>
            </a:r>
            <a:r>
              <a:rPr lang="en-US" baseline="0" dirty="0" smtClean="0"/>
              <a:t> sort, the sorting process occur from left to right. </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17</a:t>
            </a:fld>
            <a:endParaRPr lang="en-US"/>
          </a:p>
        </p:txBody>
      </p:sp>
    </p:spTree>
    <p:extLst>
      <p:ext uri="{BB962C8B-B14F-4D97-AF65-F5344CB8AC3E}">
        <p14:creationId xmlns:p14="http://schemas.microsoft.com/office/powerpoint/2010/main" val="4013658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Avoiding index out of bound exception</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19</a:t>
            </a:fld>
            <a:endParaRPr lang="en-US"/>
          </a:p>
        </p:txBody>
      </p:sp>
    </p:spTree>
    <p:extLst>
      <p:ext uri="{BB962C8B-B14F-4D97-AF65-F5344CB8AC3E}">
        <p14:creationId xmlns:p14="http://schemas.microsoft.com/office/powerpoint/2010/main" val="4036969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algorithm divides the input list into two parts: the </a:t>
            </a:r>
            <a:r>
              <a:rPr lang="en-US" dirty="0" err="1" smtClean="0"/>
              <a:t>sublist</a:t>
            </a:r>
            <a:r>
              <a:rPr lang="en-US" dirty="0" smtClean="0"/>
              <a:t> of items already sorted, which is built up from left to right at the front (left) of the list, and the </a:t>
            </a:r>
            <a:r>
              <a:rPr lang="en-US" dirty="0" err="1" smtClean="0"/>
              <a:t>sublist</a:t>
            </a:r>
            <a:r>
              <a:rPr lang="en-US" dirty="0" smtClean="0"/>
              <a:t> of items remaining to be sorted that occupy the rest of the list. Initially, the sorted </a:t>
            </a:r>
            <a:r>
              <a:rPr lang="en-US" dirty="0" err="1" smtClean="0"/>
              <a:t>sublist</a:t>
            </a:r>
            <a:r>
              <a:rPr lang="en-US" dirty="0" smtClean="0"/>
              <a:t> is empty and the unsorted </a:t>
            </a:r>
            <a:r>
              <a:rPr lang="en-US" dirty="0" err="1" smtClean="0"/>
              <a:t>sublist</a:t>
            </a:r>
            <a:r>
              <a:rPr lang="en-US" dirty="0" smtClean="0"/>
              <a:t> is the entire input list. The algorithm proceeds by finding the smallest (or largest, depending on sorting order) element in the unsorted </a:t>
            </a:r>
            <a:r>
              <a:rPr lang="en-US" dirty="0" err="1" smtClean="0"/>
              <a:t>sublist</a:t>
            </a:r>
            <a:r>
              <a:rPr lang="en-US" dirty="0" smtClean="0"/>
              <a:t>, exchanging it with the leftmost unsorted element (putting it in sorted order), and moving the </a:t>
            </a:r>
            <a:r>
              <a:rPr lang="en-US" dirty="0" err="1" smtClean="0"/>
              <a:t>sublist</a:t>
            </a:r>
            <a:r>
              <a:rPr lang="en-US" dirty="0" smtClean="0"/>
              <a:t> boundaries one element to the right.</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20</a:t>
            </a:fld>
            <a:endParaRPr lang="en-US"/>
          </a:p>
        </p:txBody>
      </p:sp>
    </p:spTree>
    <p:extLst>
      <p:ext uri="{BB962C8B-B14F-4D97-AF65-F5344CB8AC3E}">
        <p14:creationId xmlns:p14="http://schemas.microsoft.com/office/powerpoint/2010/main" val="3010208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22</a:t>
            </a:fld>
            <a:endParaRPr lang="en-US"/>
          </a:p>
        </p:txBody>
      </p:sp>
    </p:spTree>
    <p:extLst>
      <p:ext uri="{BB962C8B-B14F-4D97-AF65-F5344CB8AC3E}">
        <p14:creationId xmlns:p14="http://schemas.microsoft.com/office/powerpoint/2010/main" val="713162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25</a:t>
            </a:fld>
            <a:endParaRPr lang="en-US"/>
          </a:p>
        </p:txBody>
      </p:sp>
    </p:spTree>
    <p:extLst>
      <p:ext uri="{BB962C8B-B14F-4D97-AF65-F5344CB8AC3E}">
        <p14:creationId xmlns:p14="http://schemas.microsoft.com/office/powerpoint/2010/main" val="2989875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A3311F65-7944-EB4B-BE43-993B0D15CC72}" type="datetimeFigureOut">
              <a:rPr lang="en-US" smtClean="0"/>
              <a:t>9/5/17</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A3311F65-7944-EB4B-BE43-993B0D15CC72}" type="datetimeFigureOut">
              <a:rPr lang="en-US" smtClean="0"/>
              <a:t>9/5/17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3311F65-7944-EB4B-BE43-993B0D15CC72}" type="datetimeFigureOut">
              <a:rPr lang="en-US" smtClean="0"/>
              <a:t>9/5/17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A3311F65-7944-EB4B-BE43-993B0D15CC72}" type="datetimeFigureOut">
              <a:rPr lang="en-US" smtClean="0"/>
              <a:t>9/5/17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311F65-7944-EB4B-BE43-993B0D15CC72}" type="datetimeFigureOut">
              <a:rPr lang="en-US" smtClean="0"/>
              <a:t>9/5/17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9/5/17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9/5/17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Drag picture to placeholder or click icon to add</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2" name="Title 1"/>
          <p:cNvSpPr>
            <a:spLocks noGrp="1"/>
          </p:cNvSpPr>
          <p:nvPr>
            <p:ph type="title"/>
          </p:nvPr>
        </p:nvSpPr>
        <p:spPr>
          <a:xfrm>
            <a:off x="5013434" y="1524000"/>
            <a:ext cx="3566160" cy="1162050"/>
          </a:xfr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9/5/17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9/5/17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Drag picture to placeholder or click icon to add</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9/5/17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3311F65-7944-EB4B-BE43-993B0D15CC72}" type="datetimeFigureOut">
              <a:rPr lang="en-US" smtClean="0"/>
              <a:t>9/5/17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3311F65-7944-EB4B-BE43-993B0D15CC72}" type="datetimeFigureOut">
              <a:rPr lang="en-US" smtClean="0"/>
              <a:t>9/5/17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3311F65-7944-EB4B-BE43-993B0D15CC72}" type="datetimeFigureOut">
              <a:rPr lang="en-US" smtClean="0"/>
              <a:t>9/5/17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ctrTitle"/>
          </p:nvPr>
        </p:nvSpPr>
        <p:spPr>
          <a:xfrm>
            <a:off x="3960813" y="3833095"/>
            <a:ext cx="4724400" cy="1209964"/>
          </a:xfrm>
        </p:spPr>
        <p:txBody>
          <a:bodyPr lIns="45720" tIns="0" rIns="45720" bIns="0" anchor="b" anchorCtr="0">
            <a:noAutofit/>
          </a:bodyPr>
          <a:lstStyle>
            <a:lvl1pPr algn="l">
              <a:lnSpc>
                <a:spcPts val="5000"/>
              </a:lnSpc>
              <a:defRPr sz="4600"/>
            </a:lvl1pPr>
          </a:lstStyle>
          <a:p>
            <a:r>
              <a:rPr lang="en-US"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A3311F65-7944-EB4B-BE43-993B0D15CC72}" type="datetimeFigureOut">
              <a:rPr lang="en-US" smtClean="0"/>
              <a:t>9/5/17</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smtClean="0"/>
              <a:t>Click to edit Master text styles</a:t>
            </a:r>
          </a:p>
        </p:txBody>
      </p:sp>
      <p:sp>
        <p:nvSpPr>
          <p:cNvPr id="4" name="Date Placeholder 3"/>
          <p:cNvSpPr>
            <a:spLocks noGrp="1"/>
          </p:cNvSpPr>
          <p:nvPr>
            <p:ph type="dt" sz="half" idx="10"/>
          </p:nvPr>
        </p:nvSpPr>
        <p:spPr/>
        <p:txBody>
          <a:bodyPr/>
          <a:lstStyle/>
          <a:p>
            <a:fld id="{A3311F65-7944-EB4B-BE43-993B0D15CC72}" type="datetimeFigureOut">
              <a:rPr lang="en-US" smtClean="0"/>
              <a:t>9/5/17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311F65-7944-EB4B-BE43-993B0D15CC72}" type="datetimeFigureOut">
              <a:rPr lang="en-US" smtClean="0"/>
              <a:t>9/5/17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9/5/17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3311F65-7944-EB4B-BE43-993B0D15CC72}" type="datetimeFigureOut">
              <a:rPr lang="en-US" smtClean="0"/>
              <a:t>9/5/17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A3311F65-7944-EB4B-BE43-993B0D15CC72}" type="datetimeFigureOut">
              <a:rPr lang="en-US" smtClean="0"/>
              <a:t>9/5/17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3EDF41-7569-8847-B89F-D1E7A7097814}"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3311F65-7944-EB4B-BE43-993B0D15CC72}" type="datetimeFigureOut">
              <a:rPr lang="en-US" smtClean="0"/>
              <a:t>9/5/17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24"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03238"/>
            <a:ext cx="7313613" cy="868362"/>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A3311F65-7944-EB4B-BE43-993B0D15CC72}" type="datetimeFigureOut">
              <a:rPr lang="en-US" smtClean="0"/>
              <a:t>9/5/17</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683EDF41-7569-8847-B89F-D1E7A709781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youtube.com/watch?v=f8hXR_Hvyb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Arial"/>
                <a:cs typeface="Arial"/>
              </a:rPr>
              <a:t>IT306</a:t>
            </a:r>
            <a:endParaRPr lang="en-US" dirty="0">
              <a:latin typeface="Arial"/>
              <a:cs typeface="Arial"/>
            </a:endParaRPr>
          </a:p>
        </p:txBody>
      </p:sp>
      <p:sp>
        <p:nvSpPr>
          <p:cNvPr id="3" name="Subtitle 2"/>
          <p:cNvSpPr>
            <a:spLocks noGrp="1"/>
          </p:cNvSpPr>
          <p:nvPr>
            <p:ph type="subTitle" idx="1"/>
          </p:nvPr>
        </p:nvSpPr>
        <p:spPr/>
        <p:txBody>
          <a:bodyPr/>
          <a:lstStyle/>
          <a:p>
            <a:r>
              <a:rPr lang="en-US" dirty="0" smtClean="0">
                <a:latin typeface="Arial"/>
                <a:cs typeface="Arial"/>
              </a:rPr>
              <a:t>Lecture 2</a:t>
            </a:r>
          </a:p>
          <a:p>
            <a:r>
              <a:rPr lang="en-US" dirty="0" smtClean="0">
                <a:latin typeface="Arial"/>
                <a:cs typeface="Arial"/>
              </a:rPr>
              <a:t>Files, IO, and Exception Handling in Files</a:t>
            </a:r>
          </a:p>
          <a:p>
            <a:r>
              <a:rPr lang="en-US" dirty="0" smtClean="0">
                <a:latin typeface="Arial"/>
                <a:cs typeface="Arial"/>
              </a:rPr>
              <a:t>Searching </a:t>
            </a:r>
            <a:r>
              <a:rPr lang="en-US" dirty="0" smtClean="0">
                <a:latin typeface="Arial"/>
                <a:cs typeface="Arial"/>
              </a:rPr>
              <a:t>and Sorting Algorithms</a:t>
            </a:r>
            <a:endParaRPr lang="en-US" dirty="0">
              <a:latin typeface="Arial"/>
              <a:cs typeface="Arial"/>
            </a:endParaRPr>
          </a:p>
        </p:txBody>
      </p:sp>
    </p:spTree>
    <p:extLst>
      <p:ext uri="{BB962C8B-B14F-4D97-AF65-F5344CB8AC3E}">
        <p14:creationId xmlns:p14="http://schemas.microsoft.com/office/powerpoint/2010/main" val="228728060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1735138"/>
            <a:ext cx="7313613" cy="4422786"/>
          </a:xfrm>
        </p:spPr>
        <p:txBody>
          <a:bodyPr>
            <a:normAutofit/>
          </a:bodyPr>
          <a:lstStyle/>
          <a:p>
            <a:r>
              <a:rPr lang="en-US" dirty="0" smtClean="0">
                <a:latin typeface="Arial"/>
                <a:cs typeface="Arial"/>
              </a:rPr>
              <a:t>Linear search (sequential search)</a:t>
            </a:r>
          </a:p>
          <a:p>
            <a:endParaRPr lang="en-US" dirty="0">
              <a:latin typeface="Arial"/>
              <a:cs typeface="Arial"/>
            </a:endParaRPr>
          </a:p>
          <a:p>
            <a:endParaRPr lang="en-US" dirty="0" smtClean="0">
              <a:latin typeface="Arial"/>
              <a:cs typeface="Arial"/>
            </a:endParaRPr>
          </a:p>
          <a:p>
            <a:endParaRPr lang="en-US" dirty="0">
              <a:latin typeface="Arial"/>
              <a:cs typeface="Arial"/>
            </a:endParaRPr>
          </a:p>
          <a:p>
            <a:pPr marL="0" indent="0">
              <a:buNone/>
            </a:pPr>
            <a:endParaRPr lang="en-US" dirty="0" smtClean="0">
              <a:latin typeface="Arial"/>
              <a:cs typeface="Arial"/>
            </a:endParaRPr>
          </a:p>
          <a:p>
            <a:endParaRPr lang="en-US" dirty="0" smtClean="0">
              <a:latin typeface="Arial"/>
              <a:cs typeface="Arial"/>
            </a:endParaRPr>
          </a:p>
          <a:p>
            <a:pPr lvl="1"/>
            <a:r>
              <a:rPr lang="en-US" dirty="0" smtClean="0">
                <a:latin typeface="Arial"/>
                <a:cs typeface="Arial"/>
              </a:rPr>
              <a:t>Complexity: O(n)</a:t>
            </a:r>
            <a:endParaRPr lang="en-US" dirty="0">
              <a:latin typeface="Arial"/>
              <a:cs typeface="Arial"/>
            </a:endParaRPr>
          </a:p>
        </p:txBody>
      </p:sp>
      <p:pic>
        <p:nvPicPr>
          <p:cNvPr id="30" name="Picture 29" descr="Screen Shot 2014-08-27 at 6.56.00 PM.png"/>
          <p:cNvPicPr>
            <a:picLocks noChangeAspect="1"/>
          </p:cNvPicPr>
          <p:nvPr/>
        </p:nvPicPr>
        <p:blipFill rotWithShape="1">
          <a:blip r:embed="rId2">
            <a:extLst>
              <a:ext uri="{28A0092B-C50C-407E-A947-70E740481C1C}">
                <a14:useLocalDpi xmlns:a14="http://schemas.microsoft.com/office/drawing/2010/main" val="0"/>
              </a:ext>
            </a:extLst>
          </a:blip>
          <a:srcRect l="45360" t="14805" r="25273" b="67921"/>
          <a:stretch/>
        </p:blipFill>
        <p:spPr>
          <a:xfrm>
            <a:off x="1491203" y="3065880"/>
            <a:ext cx="6253595" cy="2299026"/>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normAutofit/>
          </a:bodyPr>
          <a:lstStyle/>
          <a:p>
            <a:r>
              <a:rPr lang="en-US" dirty="0" smtClean="0">
                <a:latin typeface="Arial"/>
                <a:cs typeface="Arial"/>
              </a:rPr>
              <a:t>Searching algorithms</a:t>
            </a:r>
            <a:endParaRPr lang="en-US" dirty="0">
              <a:latin typeface="Arial"/>
              <a:cs typeface="Arial"/>
            </a:endParaRPr>
          </a:p>
        </p:txBody>
      </p:sp>
      <p:sp>
        <p:nvSpPr>
          <p:cNvPr id="4" name="Rectangle 3"/>
          <p:cNvSpPr/>
          <p:nvPr/>
        </p:nvSpPr>
        <p:spPr>
          <a:xfrm>
            <a:off x="3238747" y="2409088"/>
            <a:ext cx="4488524" cy="56921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5" name="Rectangle 4"/>
          <p:cNvSpPr/>
          <p:nvPr/>
        </p:nvSpPr>
        <p:spPr>
          <a:xfrm>
            <a:off x="3238747" y="2409088"/>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6" name="Rectangle 5"/>
          <p:cNvSpPr/>
          <p:nvPr/>
        </p:nvSpPr>
        <p:spPr>
          <a:xfrm>
            <a:off x="3807152" y="2408237"/>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7" name="Rectangle 6"/>
          <p:cNvSpPr/>
          <p:nvPr/>
        </p:nvSpPr>
        <p:spPr>
          <a:xfrm>
            <a:off x="4375557" y="2407386"/>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 name="Rectangle 7"/>
          <p:cNvSpPr/>
          <p:nvPr/>
        </p:nvSpPr>
        <p:spPr>
          <a:xfrm>
            <a:off x="4943962" y="2406535"/>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9" name="Rectangle 8"/>
          <p:cNvSpPr/>
          <p:nvPr/>
        </p:nvSpPr>
        <p:spPr>
          <a:xfrm>
            <a:off x="5490472" y="2405684"/>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0" name="Rectangle 9"/>
          <p:cNvSpPr/>
          <p:nvPr/>
        </p:nvSpPr>
        <p:spPr>
          <a:xfrm>
            <a:off x="6059742" y="2405684"/>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1" name="Rectangle 10"/>
          <p:cNvSpPr/>
          <p:nvPr/>
        </p:nvSpPr>
        <p:spPr>
          <a:xfrm>
            <a:off x="6629012" y="2405684"/>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2" name="Rectangle 11"/>
          <p:cNvSpPr/>
          <p:nvPr/>
        </p:nvSpPr>
        <p:spPr>
          <a:xfrm>
            <a:off x="7175522" y="2404833"/>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3" name="Rectangle 12"/>
          <p:cNvSpPr/>
          <p:nvPr/>
        </p:nvSpPr>
        <p:spPr>
          <a:xfrm>
            <a:off x="3237882" y="2408237"/>
            <a:ext cx="569276" cy="569219"/>
          </a:xfrm>
          <a:prstGeom prst="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5" name="Rectangle 14"/>
          <p:cNvSpPr/>
          <p:nvPr/>
        </p:nvSpPr>
        <p:spPr>
          <a:xfrm>
            <a:off x="3806281" y="2404833"/>
            <a:ext cx="569276" cy="569219"/>
          </a:xfrm>
          <a:prstGeom prst="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6" name="Rectangle 15"/>
          <p:cNvSpPr/>
          <p:nvPr/>
        </p:nvSpPr>
        <p:spPr>
          <a:xfrm>
            <a:off x="4374686" y="2404833"/>
            <a:ext cx="569276" cy="569219"/>
          </a:xfrm>
          <a:prstGeom prst="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7" name="Rectangle 16"/>
          <p:cNvSpPr/>
          <p:nvPr/>
        </p:nvSpPr>
        <p:spPr>
          <a:xfrm>
            <a:off x="4921196" y="2404833"/>
            <a:ext cx="569276" cy="569219"/>
          </a:xfrm>
          <a:prstGeom prst="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8" name="Rectangle 17"/>
          <p:cNvSpPr/>
          <p:nvPr/>
        </p:nvSpPr>
        <p:spPr>
          <a:xfrm>
            <a:off x="5513238" y="2409088"/>
            <a:ext cx="569276" cy="569219"/>
          </a:xfrm>
          <a:prstGeom prst="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9" name="Rectangle 18"/>
          <p:cNvSpPr/>
          <p:nvPr/>
        </p:nvSpPr>
        <p:spPr>
          <a:xfrm>
            <a:off x="6059748" y="2404833"/>
            <a:ext cx="569276" cy="569219"/>
          </a:xfrm>
          <a:prstGeom prst="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0" name="Rectangle 19"/>
          <p:cNvSpPr/>
          <p:nvPr/>
        </p:nvSpPr>
        <p:spPr>
          <a:xfrm>
            <a:off x="6606246" y="2409088"/>
            <a:ext cx="569276" cy="569219"/>
          </a:xfrm>
          <a:prstGeom prst="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1" name="Rectangle 20"/>
          <p:cNvSpPr/>
          <p:nvPr/>
        </p:nvSpPr>
        <p:spPr>
          <a:xfrm>
            <a:off x="7157995" y="2408237"/>
            <a:ext cx="569276" cy="569219"/>
          </a:xfrm>
          <a:prstGeom prst="rect">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22" name="TextBox 21"/>
          <p:cNvSpPr txBox="1"/>
          <p:nvPr/>
        </p:nvSpPr>
        <p:spPr>
          <a:xfrm>
            <a:off x="3304434" y="2937976"/>
            <a:ext cx="313044" cy="369332"/>
          </a:xfrm>
          <a:prstGeom prst="rect">
            <a:avLst/>
          </a:prstGeom>
          <a:noFill/>
        </p:spPr>
        <p:txBody>
          <a:bodyPr wrap="none" rtlCol="0">
            <a:spAutoFit/>
          </a:bodyPr>
          <a:lstStyle/>
          <a:p>
            <a:r>
              <a:rPr lang="en-US" dirty="0" smtClean="0">
                <a:latin typeface="Arial"/>
                <a:cs typeface="Arial"/>
              </a:rPr>
              <a:t>0</a:t>
            </a:r>
            <a:endParaRPr lang="en-US" dirty="0">
              <a:latin typeface="Arial"/>
              <a:cs typeface="Arial"/>
            </a:endParaRPr>
          </a:p>
        </p:txBody>
      </p:sp>
      <p:sp>
        <p:nvSpPr>
          <p:cNvPr id="23" name="TextBox 22"/>
          <p:cNvSpPr txBox="1"/>
          <p:nvPr/>
        </p:nvSpPr>
        <p:spPr>
          <a:xfrm>
            <a:off x="3846075" y="2935126"/>
            <a:ext cx="313044" cy="369332"/>
          </a:xfrm>
          <a:prstGeom prst="rect">
            <a:avLst/>
          </a:prstGeom>
          <a:noFill/>
        </p:spPr>
        <p:txBody>
          <a:bodyPr wrap="none" rtlCol="0">
            <a:spAutoFit/>
          </a:bodyPr>
          <a:lstStyle/>
          <a:p>
            <a:r>
              <a:rPr lang="en-US" dirty="0">
                <a:latin typeface="Arial"/>
                <a:cs typeface="Arial"/>
              </a:rPr>
              <a:t>1</a:t>
            </a:r>
          </a:p>
        </p:txBody>
      </p:sp>
      <p:sp>
        <p:nvSpPr>
          <p:cNvPr id="24" name="TextBox 23"/>
          <p:cNvSpPr txBox="1"/>
          <p:nvPr/>
        </p:nvSpPr>
        <p:spPr>
          <a:xfrm>
            <a:off x="4436375" y="2934275"/>
            <a:ext cx="415498" cy="369332"/>
          </a:xfrm>
          <a:prstGeom prst="rect">
            <a:avLst/>
          </a:prstGeom>
          <a:noFill/>
        </p:spPr>
        <p:txBody>
          <a:bodyPr wrap="none" rtlCol="0">
            <a:spAutoFit/>
          </a:bodyPr>
          <a:lstStyle/>
          <a:p>
            <a:r>
              <a:rPr lang="en-US" dirty="0" smtClean="0">
                <a:latin typeface="Arial"/>
                <a:cs typeface="Arial"/>
              </a:rPr>
              <a:t>…</a:t>
            </a:r>
            <a:endParaRPr lang="en-US" dirty="0">
              <a:latin typeface="Arial"/>
              <a:cs typeface="Arial"/>
            </a:endParaRPr>
          </a:p>
        </p:txBody>
      </p:sp>
      <p:sp>
        <p:nvSpPr>
          <p:cNvPr id="25" name="TextBox 24"/>
          <p:cNvSpPr txBox="1"/>
          <p:nvPr/>
        </p:nvSpPr>
        <p:spPr>
          <a:xfrm>
            <a:off x="989986" y="2143223"/>
            <a:ext cx="1002748" cy="523220"/>
          </a:xfrm>
          <a:prstGeom prst="rect">
            <a:avLst/>
          </a:prstGeom>
          <a:noFill/>
        </p:spPr>
        <p:txBody>
          <a:bodyPr wrap="none" rtlCol="0">
            <a:spAutoFit/>
          </a:bodyPr>
          <a:lstStyle/>
          <a:p>
            <a:r>
              <a:rPr lang="en-US" sz="2800" dirty="0" smtClean="0">
                <a:latin typeface="Arial"/>
                <a:cs typeface="Arial"/>
              </a:rPr>
              <a:t>array</a:t>
            </a:r>
            <a:endParaRPr lang="en-US" sz="2800" dirty="0">
              <a:latin typeface="Arial"/>
              <a:cs typeface="Arial"/>
            </a:endParaRPr>
          </a:p>
        </p:txBody>
      </p:sp>
      <p:cxnSp>
        <p:nvCxnSpPr>
          <p:cNvPr id="27" name="Straight Arrow Connector 26"/>
          <p:cNvCxnSpPr/>
          <p:nvPr/>
        </p:nvCxnSpPr>
        <p:spPr>
          <a:xfrm>
            <a:off x="1879973" y="2408237"/>
            <a:ext cx="747456" cy="26246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75851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7"/>
                                        </p:tgtEl>
                                      </p:cBhvr>
                                    </p:animEffect>
                                    <p:set>
                                      <p:cBhvr>
                                        <p:cTn id="32" dur="1" fill="hold">
                                          <p:stCondLst>
                                            <p:cond delay="499"/>
                                          </p:stCondLst>
                                        </p:cTn>
                                        <p:tgtEl>
                                          <p:spTgt spid="1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8"/>
                                        </p:tgtEl>
                                      </p:cBhvr>
                                    </p:animEffect>
                                    <p:set>
                                      <p:cBhvr>
                                        <p:cTn id="39" dur="1" fill="hold">
                                          <p:stCondLst>
                                            <p:cond delay="499"/>
                                          </p:stCondLst>
                                        </p:cTn>
                                        <p:tgtEl>
                                          <p:spTgt spid="18"/>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9"/>
                                        </p:tgtEl>
                                      </p:cBhvr>
                                    </p:animEffect>
                                    <p:set>
                                      <p:cBhvr>
                                        <p:cTn id="46" dur="1" fill="hold">
                                          <p:stCondLst>
                                            <p:cond delay="499"/>
                                          </p:stCondLst>
                                        </p:cTn>
                                        <p:tgtEl>
                                          <p:spTgt spid="19"/>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20"/>
                                        </p:tgtEl>
                                      </p:cBhvr>
                                    </p:animEffect>
                                    <p:set>
                                      <p:cBhvr>
                                        <p:cTn id="53" dur="1" fill="hold">
                                          <p:stCondLst>
                                            <p:cond delay="499"/>
                                          </p:stCondLst>
                                        </p:cTn>
                                        <p:tgtEl>
                                          <p:spTgt spid="20"/>
                                        </p:tgtEl>
                                        <p:attrNameLst>
                                          <p:attrName>style.visibility</p:attrName>
                                        </p:attrNameLst>
                                      </p:cBhvr>
                                      <p:to>
                                        <p:strVal val="hidden"/>
                                      </p:to>
                                    </p:set>
                                  </p:childTnLst>
                                </p:cTn>
                              </p:par>
                              <p:par>
                                <p:cTn id="54" presetID="1"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1" nodeType="clickEffect">
                                  <p:stCondLst>
                                    <p:cond delay="0"/>
                                  </p:stCondLst>
                                  <p:childTnLst>
                                    <p:animEffect transition="out" filter="fade">
                                      <p:cBhvr>
                                        <p:cTn id="59" dur="500"/>
                                        <p:tgtEl>
                                          <p:spTgt spid="21"/>
                                        </p:tgtEl>
                                      </p:cBhvr>
                                    </p:animEffect>
                                    <p:set>
                                      <p:cBhvr>
                                        <p:cTn id="60"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739900" y="2201863"/>
            <a:ext cx="5651500" cy="3924300"/>
          </a:xfrm>
          <a:prstGeom prst="rect">
            <a:avLst/>
          </a:prstGeom>
          <a:ln>
            <a:noFill/>
          </a:ln>
          <a:effectLst>
            <a:softEdge rad="112500"/>
          </a:effectLst>
        </p:spPr>
      </p:pic>
      <p:sp>
        <p:nvSpPr>
          <p:cNvPr id="2" name="Title 1"/>
          <p:cNvSpPr>
            <a:spLocks noGrp="1"/>
          </p:cNvSpPr>
          <p:nvPr>
            <p:ph type="title"/>
          </p:nvPr>
        </p:nvSpPr>
        <p:spPr/>
        <p:txBody>
          <a:bodyPr>
            <a:normAutofit/>
          </a:bodyPr>
          <a:lstStyle/>
          <a:p>
            <a:r>
              <a:rPr lang="en-US" dirty="0" smtClean="0">
                <a:latin typeface="Arial"/>
                <a:cs typeface="Arial"/>
              </a:rPr>
              <a:t>Searching algorithms</a:t>
            </a:r>
            <a:endParaRPr lang="en-US" dirty="0">
              <a:latin typeface="Arial"/>
              <a:cs typeface="Arial"/>
            </a:endParaRPr>
          </a:p>
        </p:txBody>
      </p:sp>
      <p:sp>
        <p:nvSpPr>
          <p:cNvPr id="3" name="Content Placeholder 2"/>
          <p:cNvSpPr>
            <a:spLocks noGrp="1"/>
          </p:cNvSpPr>
          <p:nvPr>
            <p:ph idx="1"/>
          </p:nvPr>
        </p:nvSpPr>
        <p:spPr/>
        <p:txBody>
          <a:bodyPr/>
          <a:lstStyle/>
          <a:p>
            <a:r>
              <a:rPr lang="en-US" dirty="0" smtClean="0">
                <a:latin typeface="Arial"/>
                <a:cs typeface="Arial"/>
              </a:rPr>
              <a:t>Binary search (ordered list)</a:t>
            </a:r>
          </a:p>
          <a:p>
            <a:pPr lvl="1"/>
            <a:r>
              <a:rPr lang="en-US" dirty="0" smtClean="0">
                <a:latin typeface="Arial"/>
                <a:cs typeface="Arial"/>
              </a:rPr>
              <a:t>76?</a:t>
            </a:r>
          </a:p>
          <a:p>
            <a:endParaRPr lang="en-US" dirty="0">
              <a:latin typeface="Arial"/>
              <a:cs typeface="Arial"/>
            </a:endParaRPr>
          </a:p>
        </p:txBody>
      </p:sp>
      <p:sp>
        <p:nvSpPr>
          <p:cNvPr id="8" name="TextBox 7"/>
          <p:cNvSpPr txBox="1"/>
          <p:nvPr/>
        </p:nvSpPr>
        <p:spPr>
          <a:xfrm>
            <a:off x="7159744" y="5341906"/>
            <a:ext cx="903312" cy="369332"/>
          </a:xfrm>
          <a:prstGeom prst="rect">
            <a:avLst/>
          </a:prstGeom>
          <a:noFill/>
        </p:spPr>
        <p:txBody>
          <a:bodyPr wrap="none" rtlCol="0">
            <a:spAutoFit/>
          </a:bodyPr>
          <a:lstStyle/>
          <a:p>
            <a:r>
              <a:rPr lang="en-US" dirty="0" smtClean="0">
                <a:solidFill>
                  <a:srgbClr val="FF0000"/>
                </a:solidFill>
                <a:latin typeface="Arial"/>
                <a:cs typeface="Arial"/>
              </a:rPr>
              <a:t>Found!</a:t>
            </a:r>
            <a:endParaRPr lang="en-US" dirty="0">
              <a:solidFill>
                <a:srgbClr val="FF0000"/>
              </a:solidFill>
              <a:latin typeface="Arial"/>
              <a:cs typeface="Arial"/>
            </a:endParaRPr>
          </a:p>
        </p:txBody>
      </p:sp>
    </p:spTree>
    <p:extLst>
      <p:ext uri="{BB962C8B-B14F-4D97-AF65-F5344CB8AC3E}">
        <p14:creationId xmlns:p14="http://schemas.microsoft.com/office/powerpoint/2010/main" val="239685872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a:cs typeface="Arial"/>
              </a:rPr>
              <a:t>Searching algorithms</a:t>
            </a:r>
            <a:endParaRPr lang="en-US" dirty="0">
              <a:latin typeface="Arial"/>
              <a:cs typeface="Arial"/>
            </a:endParaRPr>
          </a:p>
        </p:txBody>
      </p:sp>
      <p:sp>
        <p:nvSpPr>
          <p:cNvPr id="3" name="Content Placeholder 2"/>
          <p:cNvSpPr>
            <a:spLocks noGrp="1"/>
          </p:cNvSpPr>
          <p:nvPr>
            <p:ph idx="1"/>
          </p:nvPr>
        </p:nvSpPr>
        <p:spPr/>
        <p:txBody>
          <a:bodyPr>
            <a:normAutofit fontScale="92500" lnSpcReduction="20000"/>
          </a:bodyPr>
          <a:lstStyle/>
          <a:p>
            <a:r>
              <a:rPr lang="en-US" dirty="0" smtClean="0">
                <a:latin typeface="Arial"/>
                <a:cs typeface="Arial"/>
              </a:rPr>
              <a:t>Binary search</a:t>
            </a:r>
          </a:p>
          <a:p>
            <a:endParaRPr lang="en-US" dirty="0">
              <a:latin typeface="Arial"/>
              <a:cs typeface="Arial"/>
            </a:endParaRPr>
          </a:p>
          <a:p>
            <a:endParaRPr lang="en-US" dirty="0" smtClean="0">
              <a:latin typeface="Arial"/>
              <a:cs typeface="Arial"/>
            </a:endParaRPr>
          </a:p>
          <a:p>
            <a:endParaRPr lang="en-US" dirty="0">
              <a:latin typeface="Arial"/>
              <a:cs typeface="Arial"/>
            </a:endParaRPr>
          </a:p>
          <a:p>
            <a:endParaRPr lang="en-US" dirty="0" smtClean="0">
              <a:latin typeface="Arial"/>
              <a:cs typeface="Arial"/>
            </a:endParaRPr>
          </a:p>
          <a:p>
            <a:endParaRPr lang="en-US" dirty="0">
              <a:latin typeface="Arial"/>
              <a:cs typeface="Arial"/>
            </a:endParaRPr>
          </a:p>
          <a:p>
            <a:endParaRPr lang="en-US" dirty="0" smtClean="0">
              <a:latin typeface="Arial"/>
              <a:cs typeface="Arial"/>
            </a:endParaRPr>
          </a:p>
          <a:p>
            <a:r>
              <a:rPr lang="en-US" dirty="0" smtClean="0">
                <a:latin typeface="Arial"/>
                <a:cs typeface="Arial"/>
              </a:rPr>
              <a:t>Complexity: O(log n)</a:t>
            </a:r>
            <a:endParaRPr lang="en-US" dirty="0">
              <a:latin typeface="Arial"/>
              <a:cs typeface="Arial"/>
            </a:endParaRPr>
          </a:p>
        </p:txBody>
      </p:sp>
      <p:pic>
        <p:nvPicPr>
          <p:cNvPr id="4" name="Picture 3" descr="Screen Shot 2014-08-27 at 7.00.56 PM.png"/>
          <p:cNvPicPr>
            <a:picLocks noChangeAspect="1"/>
          </p:cNvPicPr>
          <p:nvPr/>
        </p:nvPicPr>
        <p:blipFill rotWithShape="1">
          <a:blip r:embed="rId2">
            <a:extLst>
              <a:ext uri="{28A0092B-C50C-407E-A947-70E740481C1C}">
                <a14:useLocalDpi xmlns:a14="http://schemas.microsoft.com/office/drawing/2010/main" val="0"/>
              </a:ext>
            </a:extLst>
          </a:blip>
          <a:srcRect l="41186" t="30990" r="25052" b="36832"/>
          <a:stretch/>
        </p:blipFill>
        <p:spPr>
          <a:xfrm>
            <a:off x="919598" y="2101732"/>
            <a:ext cx="5386231" cy="32085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509486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098" y="503238"/>
            <a:ext cx="8369112" cy="868362"/>
          </a:xfrm>
        </p:spPr>
        <p:txBody>
          <a:bodyPr/>
          <a:lstStyle/>
          <a:p>
            <a:r>
              <a:rPr lang="en-US" sz="4400" dirty="0" smtClean="0">
                <a:latin typeface="Arial"/>
                <a:cs typeface="Arial"/>
              </a:rPr>
              <a:t>Binary Search (non-Recursive)</a:t>
            </a:r>
            <a:endParaRPr lang="en-US" sz="4400" dirty="0">
              <a:latin typeface="Arial"/>
              <a:cs typeface="Arial"/>
            </a:endParaRPr>
          </a:p>
        </p:txBody>
      </p:sp>
      <p:sp>
        <p:nvSpPr>
          <p:cNvPr id="4" name="Rectangle 3"/>
          <p:cNvSpPr/>
          <p:nvPr/>
        </p:nvSpPr>
        <p:spPr>
          <a:xfrm>
            <a:off x="438975" y="1584998"/>
            <a:ext cx="8497296" cy="4893647"/>
          </a:xfrm>
          <a:prstGeom prst="rect">
            <a:avLst/>
          </a:prstGeom>
        </p:spPr>
        <p:txBody>
          <a:bodyPr wrap="square">
            <a:spAutoFit/>
          </a:bodyPr>
          <a:lstStyle/>
          <a:p>
            <a:r>
              <a:rPr lang="en-US" sz="2400" dirty="0">
                <a:latin typeface="Arial"/>
                <a:cs typeface="Arial"/>
              </a:rPr>
              <a:t>public static </a:t>
            </a:r>
            <a:r>
              <a:rPr lang="en-US" sz="2400" dirty="0" err="1">
                <a:latin typeface="Arial"/>
                <a:cs typeface="Arial"/>
              </a:rPr>
              <a:t>int</a:t>
            </a:r>
            <a:r>
              <a:rPr lang="en-US" sz="2400" dirty="0">
                <a:latin typeface="Arial"/>
                <a:cs typeface="Arial"/>
              </a:rPr>
              <a:t> </a:t>
            </a:r>
            <a:r>
              <a:rPr lang="en-US" sz="2400" dirty="0" err="1">
                <a:latin typeface="Arial"/>
                <a:cs typeface="Arial"/>
              </a:rPr>
              <a:t>nonRecursiveBinarySearch</a:t>
            </a:r>
            <a:r>
              <a:rPr lang="en-US" sz="2400" dirty="0">
                <a:latin typeface="Arial"/>
                <a:cs typeface="Arial"/>
              </a:rPr>
              <a:t>(</a:t>
            </a:r>
            <a:r>
              <a:rPr lang="en-US" sz="2400" dirty="0" err="1">
                <a:latin typeface="Arial"/>
                <a:cs typeface="Arial"/>
              </a:rPr>
              <a:t>int</a:t>
            </a:r>
            <a:r>
              <a:rPr lang="en-US" sz="2400" dirty="0">
                <a:latin typeface="Arial"/>
                <a:cs typeface="Arial"/>
              </a:rPr>
              <a:t>[] </a:t>
            </a:r>
            <a:r>
              <a:rPr lang="en-US" sz="2400" dirty="0" err="1">
                <a:latin typeface="Arial"/>
                <a:cs typeface="Arial"/>
              </a:rPr>
              <a:t>sortedArray</a:t>
            </a:r>
            <a:r>
              <a:rPr lang="en-US" sz="2400" dirty="0">
                <a:latin typeface="Arial"/>
                <a:cs typeface="Arial"/>
              </a:rPr>
              <a:t> , </a:t>
            </a:r>
            <a:r>
              <a:rPr lang="en-US" sz="2400" dirty="0" err="1">
                <a:latin typeface="Arial"/>
                <a:cs typeface="Arial"/>
              </a:rPr>
              <a:t>int</a:t>
            </a:r>
            <a:r>
              <a:rPr lang="en-US" sz="2400" dirty="0">
                <a:latin typeface="Arial"/>
                <a:cs typeface="Arial"/>
              </a:rPr>
              <a:t> </a:t>
            </a:r>
            <a:r>
              <a:rPr lang="en-US" sz="2400" dirty="0" smtClean="0">
                <a:latin typeface="Arial"/>
                <a:cs typeface="Arial"/>
              </a:rPr>
              <a:t>q)</a:t>
            </a:r>
            <a:r>
              <a:rPr lang="en-US" sz="2400" dirty="0">
                <a:latin typeface="Arial"/>
                <a:cs typeface="Arial"/>
              </a:rPr>
              <a:t>{</a:t>
            </a:r>
          </a:p>
          <a:p>
            <a:r>
              <a:rPr lang="fr-FR" sz="2400" dirty="0">
                <a:latin typeface="Arial"/>
                <a:cs typeface="Arial"/>
              </a:rPr>
              <a:t>		</a:t>
            </a:r>
            <a:r>
              <a:rPr lang="fr-FR" sz="2400" dirty="0" err="1">
                <a:latin typeface="Arial"/>
                <a:cs typeface="Arial"/>
              </a:rPr>
              <a:t>int</a:t>
            </a:r>
            <a:r>
              <a:rPr lang="fr-FR" sz="2400" dirty="0">
                <a:latin typeface="Arial"/>
                <a:cs typeface="Arial"/>
              </a:rPr>
              <a:t> </a:t>
            </a:r>
            <a:r>
              <a:rPr lang="fr-FR" sz="2400" dirty="0" err="1">
                <a:latin typeface="Arial"/>
                <a:cs typeface="Arial"/>
              </a:rPr>
              <a:t>start</a:t>
            </a:r>
            <a:r>
              <a:rPr lang="fr-FR" sz="2400" dirty="0">
                <a:latin typeface="Arial"/>
                <a:cs typeface="Arial"/>
              </a:rPr>
              <a:t>= 0 ;</a:t>
            </a:r>
          </a:p>
          <a:p>
            <a:r>
              <a:rPr lang="fr-FR" sz="2400" dirty="0">
                <a:latin typeface="Arial"/>
                <a:cs typeface="Arial"/>
              </a:rPr>
              <a:t>		</a:t>
            </a:r>
            <a:r>
              <a:rPr lang="fr-FR" sz="2400" dirty="0" err="1">
                <a:latin typeface="Arial"/>
                <a:cs typeface="Arial"/>
              </a:rPr>
              <a:t>int</a:t>
            </a:r>
            <a:r>
              <a:rPr lang="fr-FR" sz="2400" dirty="0">
                <a:latin typeface="Arial"/>
                <a:cs typeface="Arial"/>
              </a:rPr>
              <a:t> end = </a:t>
            </a:r>
            <a:r>
              <a:rPr lang="fr-FR" sz="2400" dirty="0" err="1">
                <a:latin typeface="Arial"/>
                <a:cs typeface="Arial"/>
              </a:rPr>
              <a:t>sortedArray.length</a:t>
            </a:r>
            <a:r>
              <a:rPr lang="fr-FR" sz="2400" dirty="0" smtClean="0">
                <a:latin typeface="Arial"/>
                <a:cs typeface="Arial"/>
              </a:rPr>
              <a:t>;</a:t>
            </a:r>
            <a:endParaRPr lang="fr-FR" sz="2400" dirty="0">
              <a:latin typeface="Arial"/>
              <a:cs typeface="Arial"/>
            </a:endParaRPr>
          </a:p>
          <a:p>
            <a:r>
              <a:rPr lang="fr-FR" sz="2400" dirty="0">
                <a:latin typeface="Arial"/>
                <a:cs typeface="Arial"/>
              </a:rPr>
              <a:t>		</a:t>
            </a:r>
            <a:r>
              <a:rPr lang="fr-FR" sz="2400" dirty="0" err="1">
                <a:latin typeface="Arial"/>
                <a:cs typeface="Arial"/>
              </a:rPr>
              <a:t>while</a:t>
            </a:r>
            <a:r>
              <a:rPr lang="fr-FR" sz="2400" dirty="0">
                <a:latin typeface="Arial"/>
                <a:cs typeface="Arial"/>
              </a:rPr>
              <a:t>(</a:t>
            </a:r>
            <a:r>
              <a:rPr lang="fr-FR" sz="2400" dirty="0" err="1">
                <a:latin typeface="Arial"/>
                <a:cs typeface="Arial"/>
              </a:rPr>
              <a:t>start</a:t>
            </a:r>
            <a:r>
              <a:rPr lang="fr-FR" sz="2400" dirty="0">
                <a:latin typeface="Arial"/>
                <a:cs typeface="Arial"/>
              </a:rPr>
              <a:t> &lt; end){</a:t>
            </a:r>
          </a:p>
          <a:p>
            <a:r>
              <a:rPr lang="en-US" sz="2400" dirty="0">
                <a:latin typeface="Arial"/>
                <a:cs typeface="Arial"/>
              </a:rPr>
              <a:t>			</a:t>
            </a:r>
            <a:r>
              <a:rPr lang="en-US" sz="2400" dirty="0" err="1">
                <a:latin typeface="Arial"/>
                <a:cs typeface="Arial"/>
              </a:rPr>
              <a:t>int</a:t>
            </a:r>
            <a:r>
              <a:rPr lang="en-US" sz="2400" dirty="0">
                <a:latin typeface="Arial"/>
                <a:cs typeface="Arial"/>
              </a:rPr>
              <a:t> mid = (start + end )/2;</a:t>
            </a:r>
          </a:p>
          <a:p>
            <a:r>
              <a:rPr lang="en-US" sz="2400" dirty="0">
                <a:latin typeface="Arial"/>
                <a:cs typeface="Arial"/>
              </a:rPr>
              <a:t>			if</a:t>
            </a:r>
            <a:r>
              <a:rPr lang="en-US" sz="2400" dirty="0" smtClean="0">
                <a:latin typeface="Arial"/>
                <a:cs typeface="Arial"/>
              </a:rPr>
              <a:t>(q </a:t>
            </a:r>
            <a:r>
              <a:rPr lang="en-US" sz="2400" dirty="0">
                <a:latin typeface="Arial"/>
                <a:cs typeface="Arial"/>
              </a:rPr>
              <a:t>== </a:t>
            </a:r>
            <a:r>
              <a:rPr lang="en-US" sz="2400" dirty="0" err="1">
                <a:latin typeface="Arial"/>
                <a:cs typeface="Arial"/>
              </a:rPr>
              <a:t>sortedArray</a:t>
            </a:r>
            <a:r>
              <a:rPr lang="en-US" sz="2400" dirty="0">
                <a:latin typeface="Arial"/>
                <a:cs typeface="Arial"/>
              </a:rPr>
              <a:t>[mid])</a:t>
            </a:r>
          </a:p>
          <a:p>
            <a:r>
              <a:rPr lang="en-US" sz="2400" dirty="0">
                <a:latin typeface="Arial"/>
                <a:cs typeface="Arial"/>
              </a:rPr>
              <a:t>				return mid;</a:t>
            </a:r>
          </a:p>
          <a:p>
            <a:r>
              <a:rPr lang="en-US" sz="2400" dirty="0">
                <a:latin typeface="Arial"/>
                <a:cs typeface="Arial"/>
              </a:rPr>
              <a:t>			else if</a:t>
            </a:r>
            <a:r>
              <a:rPr lang="en-US" sz="2400" dirty="0" smtClean="0">
                <a:latin typeface="Arial"/>
                <a:cs typeface="Arial"/>
              </a:rPr>
              <a:t>(q </a:t>
            </a:r>
            <a:r>
              <a:rPr lang="en-US" sz="2400" dirty="0">
                <a:latin typeface="Arial"/>
                <a:cs typeface="Arial"/>
              </a:rPr>
              <a:t>&lt; </a:t>
            </a:r>
            <a:r>
              <a:rPr lang="en-US" sz="2400" dirty="0" err="1">
                <a:latin typeface="Arial"/>
                <a:cs typeface="Arial"/>
              </a:rPr>
              <a:t>sortedArray</a:t>
            </a:r>
            <a:r>
              <a:rPr lang="en-US" sz="2400" dirty="0">
                <a:latin typeface="Arial"/>
                <a:cs typeface="Arial"/>
              </a:rPr>
              <a:t>[mid]</a:t>
            </a:r>
            <a:r>
              <a:rPr lang="en-US" sz="2400" dirty="0" smtClean="0">
                <a:latin typeface="Arial"/>
                <a:cs typeface="Arial"/>
              </a:rPr>
              <a:t>)</a:t>
            </a:r>
            <a:r>
              <a:rPr lang="en-US" sz="2400" dirty="0">
                <a:latin typeface="Arial"/>
                <a:cs typeface="Arial"/>
              </a:rPr>
              <a:t> </a:t>
            </a:r>
            <a:r>
              <a:rPr lang="en-US" sz="2400" dirty="0" smtClean="0">
                <a:latin typeface="Arial"/>
                <a:cs typeface="Arial"/>
              </a:rPr>
              <a:t>   end </a:t>
            </a:r>
            <a:r>
              <a:rPr lang="en-US" sz="2400" dirty="0">
                <a:latin typeface="Arial"/>
                <a:cs typeface="Arial"/>
              </a:rPr>
              <a:t>= mid</a:t>
            </a:r>
            <a:r>
              <a:rPr lang="en-US" sz="2400" dirty="0" smtClean="0">
                <a:latin typeface="Arial"/>
                <a:cs typeface="Arial"/>
              </a:rPr>
              <a:t>;</a:t>
            </a:r>
            <a:endParaRPr lang="en-US" sz="2400" dirty="0">
              <a:latin typeface="Arial"/>
              <a:cs typeface="Arial"/>
            </a:endParaRPr>
          </a:p>
          <a:p>
            <a:r>
              <a:rPr lang="da-DK" sz="2400" dirty="0">
                <a:latin typeface="Arial"/>
                <a:cs typeface="Arial"/>
              </a:rPr>
              <a:t>			</a:t>
            </a:r>
            <a:r>
              <a:rPr lang="da-DK" sz="2400" dirty="0" err="1" smtClean="0">
                <a:latin typeface="Arial"/>
                <a:cs typeface="Arial"/>
              </a:rPr>
              <a:t>else</a:t>
            </a:r>
            <a:r>
              <a:rPr lang="da-DK" sz="2400" dirty="0">
                <a:latin typeface="Arial"/>
                <a:cs typeface="Arial"/>
              </a:rPr>
              <a:t> </a:t>
            </a:r>
            <a:r>
              <a:rPr lang="da-DK" sz="2400" dirty="0" smtClean="0">
                <a:latin typeface="Arial"/>
                <a:cs typeface="Arial"/>
              </a:rPr>
              <a:t>    </a:t>
            </a:r>
            <a:r>
              <a:rPr lang="en-US" sz="2400" dirty="0" smtClean="0">
                <a:latin typeface="Arial"/>
                <a:cs typeface="Arial"/>
              </a:rPr>
              <a:t>start </a:t>
            </a:r>
            <a:r>
              <a:rPr lang="en-US" sz="2400" dirty="0">
                <a:latin typeface="Arial"/>
                <a:cs typeface="Arial"/>
              </a:rPr>
              <a:t>= mid+1</a:t>
            </a:r>
            <a:r>
              <a:rPr lang="en-US" sz="2400" dirty="0" smtClean="0">
                <a:latin typeface="Arial"/>
                <a:cs typeface="Arial"/>
              </a:rPr>
              <a:t>;</a:t>
            </a:r>
            <a:endParaRPr lang="en-US" sz="2400" dirty="0">
              <a:latin typeface="Arial"/>
              <a:cs typeface="Arial"/>
            </a:endParaRPr>
          </a:p>
          <a:p>
            <a:r>
              <a:rPr lang="en-US" sz="2400" dirty="0">
                <a:latin typeface="Arial"/>
                <a:cs typeface="Arial"/>
              </a:rPr>
              <a:t>		</a:t>
            </a:r>
            <a:r>
              <a:rPr lang="en-US" sz="2400" dirty="0" smtClean="0">
                <a:latin typeface="Arial"/>
                <a:cs typeface="Arial"/>
              </a:rPr>
              <a:t>} //end while loop</a:t>
            </a:r>
            <a:endParaRPr lang="en-US" sz="2400" dirty="0">
              <a:latin typeface="Arial"/>
              <a:cs typeface="Arial"/>
            </a:endParaRPr>
          </a:p>
          <a:p>
            <a:r>
              <a:rPr lang="en-US" sz="2400" dirty="0">
                <a:latin typeface="Arial"/>
                <a:cs typeface="Arial"/>
              </a:rPr>
              <a:t>		return -1;</a:t>
            </a:r>
          </a:p>
          <a:p>
            <a:r>
              <a:rPr lang="en-US" sz="2400" dirty="0">
                <a:latin typeface="Arial"/>
                <a:cs typeface="Arial"/>
              </a:rPr>
              <a:t>	}</a:t>
            </a:r>
            <a:endParaRPr lang="en-US" sz="2400" dirty="0">
              <a:latin typeface="Arial"/>
              <a:cs typeface="Arial"/>
            </a:endParaRPr>
          </a:p>
        </p:txBody>
      </p:sp>
    </p:spTree>
    <p:extLst>
      <p:ext uri="{BB962C8B-B14F-4D97-AF65-F5344CB8AC3E}">
        <p14:creationId xmlns:p14="http://schemas.microsoft.com/office/powerpoint/2010/main" val="1873395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Sorting Algorithms</a:t>
            </a:r>
            <a:endParaRPr lang="en-US" dirty="0">
              <a:latin typeface="Arial"/>
              <a:cs typeface="Arial"/>
            </a:endParaRPr>
          </a:p>
        </p:txBody>
      </p:sp>
      <p:sp>
        <p:nvSpPr>
          <p:cNvPr id="3" name="Content Placeholder 2"/>
          <p:cNvSpPr>
            <a:spLocks noGrp="1"/>
          </p:cNvSpPr>
          <p:nvPr>
            <p:ph idx="1"/>
          </p:nvPr>
        </p:nvSpPr>
        <p:spPr/>
        <p:txBody>
          <a:bodyPr>
            <a:normAutofit/>
          </a:bodyPr>
          <a:lstStyle/>
          <a:p>
            <a:pPr>
              <a:spcBef>
                <a:spcPts val="0"/>
              </a:spcBef>
            </a:pPr>
            <a:r>
              <a:rPr lang="en-US" sz="3200" dirty="0" smtClean="0">
                <a:latin typeface="Arial"/>
                <a:cs typeface="Arial"/>
              </a:rPr>
              <a:t>Insertion sort</a:t>
            </a:r>
          </a:p>
          <a:p>
            <a:pPr>
              <a:spcBef>
                <a:spcPts val="0"/>
              </a:spcBef>
            </a:pPr>
            <a:r>
              <a:rPr lang="en-US" sz="3200" dirty="0" smtClean="0">
                <a:latin typeface="Arial"/>
                <a:cs typeface="Arial"/>
              </a:rPr>
              <a:t>Selection sort</a:t>
            </a:r>
          </a:p>
          <a:p>
            <a:pPr>
              <a:spcBef>
                <a:spcPts val="0"/>
              </a:spcBef>
            </a:pPr>
            <a:r>
              <a:rPr lang="en-US" sz="3200" dirty="0" smtClean="0">
                <a:latin typeface="Arial"/>
                <a:cs typeface="Arial"/>
              </a:rPr>
              <a:t>Bubble sort</a:t>
            </a:r>
          </a:p>
          <a:p>
            <a:pPr>
              <a:spcBef>
                <a:spcPts val="0"/>
              </a:spcBef>
            </a:pPr>
            <a:r>
              <a:rPr lang="en-US" sz="3200" dirty="0" smtClean="0">
                <a:latin typeface="Arial"/>
                <a:cs typeface="Arial"/>
              </a:rPr>
              <a:t>Heap </a:t>
            </a:r>
            <a:r>
              <a:rPr lang="en-US" sz="3200" dirty="0" smtClean="0">
                <a:latin typeface="Arial"/>
                <a:cs typeface="Arial"/>
              </a:rPr>
              <a:t>sort</a:t>
            </a:r>
            <a:endParaRPr lang="en-US" sz="3200" dirty="0" smtClean="0">
              <a:latin typeface="Arial"/>
              <a:cs typeface="Arial"/>
            </a:endParaRPr>
          </a:p>
          <a:p>
            <a:pPr>
              <a:spcBef>
                <a:spcPts val="0"/>
              </a:spcBef>
            </a:pPr>
            <a:r>
              <a:rPr lang="en-US" sz="3200" dirty="0" smtClean="0">
                <a:latin typeface="Arial"/>
                <a:cs typeface="Arial"/>
              </a:rPr>
              <a:t>Bucket sort</a:t>
            </a:r>
          </a:p>
          <a:p>
            <a:pPr>
              <a:spcBef>
                <a:spcPts val="0"/>
              </a:spcBef>
            </a:pPr>
            <a:r>
              <a:rPr lang="en-US" sz="3200" dirty="0" smtClean="0">
                <a:latin typeface="Arial"/>
                <a:cs typeface="Arial"/>
              </a:rPr>
              <a:t>Radix </a:t>
            </a:r>
            <a:r>
              <a:rPr lang="en-US" sz="3200" dirty="0" smtClean="0">
                <a:latin typeface="Arial"/>
                <a:cs typeface="Arial"/>
              </a:rPr>
              <a:t>sort</a:t>
            </a:r>
          </a:p>
          <a:p>
            <a:pPr>
              <a:spcBef>
                <a:spcPts val="0"/>
              </a:spcBef>
            </a:pPr>
            <a:r>
              <a:rPr lang="en-US" sz="3200" dirty="0" smtClean="0">
                <a:solidFill>
                  <a:schemeClr val="tx1">
                    <a:lumMod val="65000"/>
                    <a:lumOff val="35000"/>
                  </a:schemeClr>
                </a:solidFill>
                <a:latin typeface="Arial"/>
                <a:cs typeface="Arial"/>
              </a:rPr>
              <a:t>Merge Sort</a:t>
            </a:r>
          </a:p>
          <a:p>
            <a:pPr>
              <a:spcBef>
                <a:spcPts val="0"/>
              </a:spcBef>
            </a:pPr>
            <a:r>
              <a:rPr lang="en-US" sz="3200" dirty="0" smtClean="0">
                <a:solidFill>
                  <a:schemeClr val="tx1">
                    <a:lumMod val="65000"/>
                    <a:lumOff val="35000"/>
                  </a:schemeClr>
                </a:solidFill>
                <a:latin typeface="Arial"/>
                <a:cs typeface="Arial"/>
              </a:rPr>
              <a:t>Quick Sort</a:t>
            </a:r>
            <a:endParaRPr lang="en-US" sz="3200" dirty="0">
              <a:solidFill>
                <a:schemeClr val="tx1">
                  <a:lumMod val="65000"/>
                  <a:lumOff val="35000"/>
                </a:schemeClr>
              </a:solidFill>
              <a:latin typeface="Arial"/>
              <a:cs typeface="Arial"/>
            </a:endParaRPr>
          </a:p>
        </p:txBody>
      </p:sp>
    </p:spTree>
    <p:extLst>
      <p:ext uri="{BB962C8B-B14F-4D97-AF65-F5344CB8AC3E}">
        <p14:creationId xmlns:p14="http://schemas.microsoft.com/office/powerpoint/2010/main" val="4111856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Insertion sort (</a:t>
            </a:r>
            <a:r>
              <a:rPr lang="en-US" dirty="0" smtClean="0">
                <a:latin typeface="Arial"/>
                <a:cs typeface="Arial"/>
              </a:rPr>
              <a:t>in-place</a:t>
            </a:r>
            <a:r>
              <a:rPr lang="en-US" dirty="0" smtClean="0">
                <a:latin typeface="Arial"/>
                <a:cs typeface="Arial"/>
              </a:rPr>
              <a:t>)</a:t>
            </a:r>
            <a:endParaRPr lang="en-US" dirty="0">
              <a:latin typeface="Arial"/>
              <a:cs typeface="Arial"/>
            </a:endParaRPr>
          </a:p>
        </p:txBody>
      </p:sp>
      <p:sp>
        <p:nvSpPr>
          <p:cNvPr id="3" name="Content Placeholder 2"/>
          <p:cNvSpPr>
            <a:spLocks noGrp="1"/>
          </p:cNvSpPr>
          <p:nvPr>
            <p:ph idx="1"/>
          </p:nvPr>
        </p:nvSpPr>
        <p:spPr>
          <a:xfrm>
            <a:off x="396472" y="1326628"/>
            <a:ext cx="8229600" cy="4525963"/>
          </a:xfrm>
        </p:spPr>
        <p:txBody>
          <a:bodyPr>
            <a:noAutofit/>
          </a:bodyPr>
          <a:lstStyle/>
          <a:p>
            <a:pPr marL="514350" indent="-514350">
              <a:spcBef>
                <a:spcPts val="0"/>
              </a:spcBef>
              <a:buFont typeface="+mj-lt"/>
              <a:buAutoNum type="arabicParenR"/>
            </a:pPr>
            <a:r>
              <a:rPr lang="en-US" sz="1800" dirty="0" smtClean="0">
                <a:latin typeface="Arial"/>
                <a:cs typeface="Arial"/>
              </a:rPr>
              <a:t>Insert </a:t>
            </a:r>
            <a:r>
              <a:rPr lang="en-US" sz="1800" dirty="0" smtClean="0">
                <a:latin typeface="Arial"/>
                <a:cs typeface="Arial"/>
              </a:rPr>
              <a:t>10</a:t>
            </a:r>
          </a:p>
          <a:p>
            <a:pPr marL="514350" indent="-514350">
              <a:spcBef>
                <a:spcPts val="0"/>
              </a:spcBef>
              <a:buFont typeface="+mj-lt"/>
              <a:buAutoNum type="arabicParenR"/>
            </a:pPr>
            <a:endParaRPr lang="en-US" sz="1800" dirty="0" smtClean="0">
              <a:latin typeface="Arial"/>
              <a:cs typeface="Arial"/>
            </a:endParaRPr>
          </a:p>
          <a:p>
            <a:pPr marL="514350" indent="-514350">
              <a:spcBef>
                <a:spcPts val="0"/>
              </a:spcBef>
              <a:buFont typeface="+mj-lt"/>
              <a:buAutoNum type="arabicParenR"/>
            </a:pPr>
            <a:endParaRPr lang="en-US" sz="1800" dirty="0" smtClean="0">
              <a:latin typeface="Arial"/>
              <a:cs typeface="Arial"/>
            </a:endParaRPr>
          </a:p>
          <a:p>
            <a:pPr marL="514350" indent="-514350">
              <a:spcBef>
                <a:spcPts val="0"/>
              </a:spcBef>
              <a:buFont typeface="+mj-lt"/>
              <a:buAutoNum type="arabicParenR"/>
            </a:pPr>
            <a:r>
              <a:rPr lang="en-US" sz="1800" dirty="0" smtClean="0">
                <a:latin typeface="Arial"/>
                <a:cs typeface="Arial"/>
              </a:rPr>
              <a:t>Insert 8</a:t>
            </a:r>
          </a:p>
          <a:p>
            <a:pPr marL="0" indent="0">
              <a:spcBef>
                <a:spcPts val="0"/>
              </a:spcBef>
              <a:buNone/>
            </a:pPr>
            <a:endParaRPr lang="en-US" sz="1800" dirty="0" smtClean="0">
              <a:latin typeface="Arial"/>
              <a:cs typeface="Arial"/>
            </a:endParaRPr>
          </a:p>
          <a:p>
            <a:pPr marL="0" indent="0">
              <a:spcBef>
                <a:spcPts val="0"/>
              </a:spcBef>
              <a:buNone/>
            </a:pPr>
            <a:endParaRPr lang="en-US" sz="1800" dirty="0" smtClean="0">
              <a:latin typeface="Arial"/>
              <a:cs typeface="Arial"/>
            </a:endParaRPr>
          </a:p>
          <a:p>
            <a:pPr marL="514350" indent="-514350">
              <a:spcBef>
                <a:spcPts val="0"/>
              </a:spcBef>
              <a:buFont typeface="+mj-lt"/>
              <a:buAutoNum type="arabicParenR"/>
            </a:pPr>
            <a:r>
              <a:rPr lang="en-US" sz="1800" dirty="0" smtClean="0">
                <a:latin typeface="Arial"/>
                <a:cs typeface="Arial"/>
              </a:rPr>
              <a:t>Insert 7</a:t>
            </a:r>
          </a:p>
          <a:p>
            <a:pPr marL="514350" indent="-514350">
              <a:spcBef>
                <a:spcPts val="0"/>
              </a:spcBef>
              <a:buFont typeface="+mj-lt"/>
              <a:buAutoNum type="arabicParenR"/>
            </a:pPr>
            <a:endParaRPr lang="en-US" sz="1800" dirty="0" smtClean="0">
              <a:latin typeface="Arial"/>
              <a:cs typeface="Arial"/>
            </a:endParaRPr>
          </a:p>
          <a:p>
            <a:pPr marL="0" indent="0">
              <a:spcBef>
                <a:spcPts val="0"/>
              </a:spcBef>
              <a:buNone/>
            </a:pPr>
            <a:endParaRPr lang="en-US" sz="1800" dirty="0" smtClean="0">
              <a:latin typeface="Arial"/>
              <a:cs typeface="Arial"/>
            </a:endParaRPr>
          </a:p>
          <a:p>
            <a:pPr marL="0" indent="0">
              <a:spcBef>
                <a:spcPts val="0"/>
              </a:spcBef>
              <a:buNone/>
            </a:pPr>
            <a:endParaRPr lang="en-US" sz="1800" dirty="0" smtClean="0">
              <a:latin typeface="Arial"/>
              <a:cs typeface="Arial"/>
            </a:endParaRPr>
          </a:p>
          <a:p>
            <a:pPr marL="514350" indent="-514350">
              <a:spcBef>
                <a:spcPts val="0"/>
              </a:spcBef>
              <a:buFont typeface="+mj-lt"/>
              <a:buAutoNum type="arabicParenR"/>
            </a:pPr>
            <a:endParaRPr lang="en-US" sz="1800" dirty="0" smtClean="0">
              <a:latin typeface="Arial"/>
              <a:cs typeface="Arial"/>
            </a:endParaRPr>
          </a:p>
          <a:p>
            <a:pPr marL="514350" indent="-514350">
              <a:spcBef>
                <a:spcPts val="0"/>
              </a:spcBef>
              <a:buFont typeface="+mj-lt"/>
              <a:buAutoNum type="arabicParenR"/>
            </a:pPr>
            <a:r>
              <a:rPr lang="en-US" sz="1800" dirty="0" smtClean="0">
                <a:latin typeface="Arial"/>
                <a:cs typeface="Arial"/>
              </a:rPr>
              <a:t>Insert 11</a:t>
            </a:r>
          </a:p>
          <a:p>
            <a:pPr marL="0" indent="0">
              <a:spcBef>
                <a:spcPts val="0"/>
              </a:spcBef>
              <a:buNone/>
            </a:pPr>
            <a:endParaRPr lang="en-US" sz="1800" dirty="0" smtClean="0">
              <a:latin typeface="Arial"/>
              <a:cs typeface="Arial"/>
            </a:endParaRPr>
          </a:p>
          <a:p>
            <a:pPr marL="0" indent="0">
              <a:spcBef>
                <a:spcPts val="0"/>
              </a:spcBef>
              <a:buNone/>
            </a:pPr>
            <a:endParaRPr lang="en-US" sz="1800" dirty="0" smtClean="0">
              <a:latin typeface="Arial"/>
              <a:cs typeface="Arial"/>
            </a:endParaRPr>
          </a:p>
          <a:p>
            <a:pPr marL="514350" indent="-514350">
              <a:spcBef>
                <a:spcPts val="0"/>
              </a:spcBef>
              <a:buFont typeface="+mj-lt"/>
              <a:buAutoNum type="arabicParenR"/>
            </a:pPr>
            <a:r>
              <a:rPr lang="en-US" sz="1800" dirty="0" smtClean="0">
                <a:latin typeface="Arial"/>
                <a:cs typeface="Arial"/>
              </a:rPr>
              <a:t>Insert 1</a:t>
            </a:r>
          </a:p>
          <a:p>
            <a:pPr marL="514350" indent="-514350">
              <a:spcBef>
                <a:spcPts val="0"/>
              </a:spcBef>
              <a:buFont typeface="+mj-lt"/>
              <a:buAutoNum type="arabicParenR"/>
            </a:pPr>
            <a:endParaRPr lang="en-US" sz="1800" dirty="0">
              <a:latin typeface="Arial"/>
              <a:cs typeface="Arial"/>
            </a:endParaRPr>
          </a:p>
        </p:txBody>
      </p:sp>
      <p:grpSp>
        <p:nvGrpSpPr>
          <p:cNvPr id="69" name="Group 68"/>
          <p:cNvGrpSpPr/>
          <p:nvPr/>
        </p:nvGrpSpPr>
        <p:grpSpPr>
          <a:xfrm>
            <a:off x="5823265" y="2037210"/>
            <a:ext cx="2821001" cy="572623"/>
            <a:chOff x="2407605" y="1600200"/>
            <a:chExt cx="2821001" cy="572623"/>
          </a:xfrm>
        </p:grpSpPr>
        <p:sp>
          <p:nvSpPr>
            <p:cNvPr id="8" name="Rectangle 7"/>
            <p:cNvSpPr/>
            <p:nvPr/>
          </p:nvSpPr>
          <p:spPr>
            <a:xfrm>
              <a:off x="2407605" y="1603604"/>
              <a:ext cx="2821001" cy="56921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9" name="Rectangle 8"/>
            <p:cNvSpPr/>
            <p:nvPr/>
          </p:nvSpPr>
          <p:spPr>
            <a:xfrm>
              <a:off x="2407605" y="1603604"/>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rial"/>
                  <a:cs typeface="Arial"/>
                </a:rPr>
                <a:t>8</a:t>
              </a:r>
            </a:p>
          </p:txBody>
        </p:sp>
        <p:sp>
          <p:nvSpPr>
            <p:cNvPr id="10" name="Rectangle 9"/>
            <p:cNvSpPr/>
            <p:nvPr/>
          </p:nvSpPr>
          <p:spPr>
            <a:xfrm>
              <a:off x="2976010" y="1602753"/>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10</a:t>
              </a:r>
              <a:endParaRPr lang="en-US" dirty="0">
                <a:solidFill>
                  <a:srgbClr val="000000"/>
                </a:solidFill>
                <a:latin typeface="Arial"/>
                <a:cs typeface="Arial"/>
              </a:endParaRPr>
            </a:p>
          </p:txBody>
        </p:sp>
        <p:sp>
          <p:nvSpPr>
            <p:cNvPr id="11" name="Rectangle 10"/>
            <p:cNvSpPr/>
            <p:nvPr/>
          </p:nvSpPr>
          <p:spPr>
            <a:xfrm>
              <a:off x="3544415" y="1601902"/>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2" name="Rectangle 11"/>
            <p:cNvSpPr/>
            <p:nvPr/>
          </p:nvSpPr>
          <p:spPr>
            <a:xfrm>
              <a:off x="4112820" y="1601051"/>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3" name="Rectangle 12"/>
            <p:cNvSpPr/>
            <p:nvPr/>
          </p:nvSpPr>
          <p:spPr>
            <a:xfrm>
              <a:off x="4659330" y="1600200"/>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70" name="Group 69"/>
          <p:cNvGrpSpPr/>
          <p:nvPr/>
        </p:nvGrpSpPr>
        <p:grpSpPr>
          <a:xfrm>
            <a:off x="2209685" y="2037211"/>
            <a:ext cx="2821001" cy="572623"/>
            <a:chOff x="2407605" y="1600200"/>
            <a:chExt cx="2821001" cy="572623"/>
          </a:xfrm>
        </p:grpSpPr>
        <p:sp>
          <p:nvSpPr>
            <p:cNvPr id="71" name="Rectangle 70"/>
            <p:cNvSpPr/>
            <p:nvPr/>
          </p:nvSpPr>
          <p:spPr>
            <a:xfrm>
              <a:off x="2407605" y="1603604"/>
              <a:ext cx="2821001" cy="56921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72" name="Rectangle 71"/>
            <p:cNvSpPr/>
            <p:nvPr/>
          </p:nvSpPr>
          <p:spPr>
            <a:xfrm>
              <a:off x="2407605" y="1603604"/>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10</a:t>
              </a:r>
              <a:endParaRPr lang="en-US" dirty="0">
                <a:solidFill>
                  <a:schemeClr val="tx1"/>
                </a:solidFill>
                <a:latin typeface="Arial"/>
                <a:cs typeface="Arial"/>
              </a:endParaRPr>
            </a:p>
          </p:txBody>
        </p:sp>
        <p:sp>
          <p:nvSpPr>
            <p:cNvPr id="73" name="Rectangle 72"/>
            <p:cNvSpPr/>
            <p:nvPr/>
          </p:nvSpPr>
          <p:spPr>
            <a:xfrm>
              <a:off x="2976010" y="1602753"/>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8</a:t>
              </a:r>
              <a:endParaRPr lang="en-US" dirty="0">
                <a:solidFill>
                  <a:srgbClr val="000000"/>
                </a:solidFill>
                <a:latin typeface="Arial"/>
                <a:cs typeface="Arial"/>
              </a:endParaRPr>
            </a:p>
          </p:txBody>
        </p:sp>
        <p:sp>
          <p:nvSpPr>
            <p:cNvPr id="74" name="Rectangle 73"/>
            <p:cNvSpPr/>
            <p:nvPr/>
          </p:nvSpPr>
          <p:spPr>
            <a:xfrm>
              <a:off x="3544415" y="1601902"/>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75" name="Rectangle 74"/>
            <p:cNvSpPr/>
            <p:nvPr/>
          </p:nvSpPr>
          <p:spPr>
            <a:xfrm>
              <a:off x="4112820" y="1601051"/>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76" name="Rectangle 75"/>
            <p:cNvSpPr/>
            <p:nvPr/>
          </p:nvSpPr>
          <p:spPr>
            <a:xfrm>
              <a:off x="4659330" y="1600200"/>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cxnSp>
        <p:nvCxnSpPr>
          <p:cNvPr id="78" name="Straight Arrow Connector 77"/>
          <p:cNvCxnSpPr/>
          <p:nvPr/>
        </p:nvCxnSpPr>
        <p:spPr>
          <a:xfrm>
            <a:off x="5167280" y="2364451"/>
            <a:ext cx="4598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79" name="Group 78"/>
          <p:cNvGrpSpPr/>
          <p:nvPr/>
        </p:nvGrpSpPr>
        <p:grpSpPr>
          <a:xfrm>
            <a:off x="2448790" y="1294548"/>
            <a:ext cx="2821001" cy="572623"/>
            <a:chOff x="2407605" y="1600200"/>
            <a:chExt cx="2821001" cy="572623"/>
          </a:xfrm>
        </p:grpSpPr>
        <p:sp>
          <p:nvSpPr>
            <p:cNvPr id="80" name="Rectangle 79"/>
            <p:cNvSpPr/>
            <p:nvPr/>
          </p:nvSpPr>
          <p:spPr>
            <a:xfrm>
              <a:off x="2407605" y="1603604"/>
              <a:ext cx="2821001" cy="56921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1" name="Rectangle 80"/>
            <p:cNvSpPr/>
            <p:nvPr/>
          </p:nvSpPr>
          <p:spPr>
            <a:xfrm>
              <a:off x="2407605" y="1603604"/>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10</a:t>
              </a:r>
              <a:endParaRPr lang="en-US" dirty="0">
                <a:solidFill>
                  <a:schemeClr val="tx1"/>
                </a:solidFill>
                <a:latin typeface="Arial"/>
                <a:cs typeface="Arial"/>
              </a:endParaRPr>
            </a:p>
          </p:txBody>
        </p:sp>
        <p:sp>
          <p:nvSpPr>
            <p:cNvPr id="82" name="Rectangle 81"/>
            <p:cNvSpPr/>
            <p:nvPr/>
          </p:nvSpPr>
          <p:spPr>
            <a:xfrm>
              <a:off x="2976010" y="1602753"/>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3" name="Rectangle 82"/>
            <p:cNvSpPr/>
            <p:nvPr/>
          </p:nvSpPr>
          <p:spPr>
            <a:xfrm>
              <a:off x="3544415" y="1601902"/>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4" name="Rectangle 83"/>
            <p:cNvSpPr/>
            <p:nvPr/>
          </p:nvSpPr>
          <p:spPr>
            <a:xfrm>
              <a:off x="4112820" y="1601051"/>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85" name="Rectangle 84"/>
            <p:cNvSpPr/>
            <p:nvPr/>
          </p:nvSpPr>
          <p:spPr>
            <a:xfrm>
              <a:off x="4659330" y="1600200"/>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sp>
        <p:nvSpPr>
          <p:cNvPr id="86" name="TextBox 85"/>
          <p:cNvSpPr txBox="1"/>
          <p:nvPr/>
        </p:nvSpPr>
        <p:spPr>
          <a:xfrm>
            <a:off x="6568575" y="2233093"/>
            <a:ext cx="184666" cy="369332"/>
          </a:xfrm>
          <a:prstGeom prst="rect">
            <a:avLst/>
          </a:prstGeom>
          <a:noFill/>
        </p:spPr>
        <p:txBody>
          <a:bodyPr wrap="none" rtlCol="0">
            <a:spAutoFit/>
          </a:bodyPr>
          <a:lstStyle/>
          <a:p>
            <a:endParaRPr lang="en-US" dirty="0">
              <a:latin typeface="Arial"/>
              <a:cs typeface="Arial"/>
            </a:endParaRPr>
          </a:p>
        </p:txBody>
      </p:sp>
      <p:grpSp>
        <p:nvGrpSpPr>
          <p:cNvPr id="87" name="Group 86"/>
          <p:cNvGrpSpPr/>
          <p:nvPr/>
        </p:nvGrpSpPr>
        <p:grpSpPr>
          <a:xfrm>
            <a:off x="5606563" y="2866289"/>
            <a:ext cx="2821001" cy="572623"/>
            <a:chOff x="2407605" y="1600200"/>
            <a:chExt cx="2821001" cy="572623"/>
          </a:xfrm>
        </p:grpSpPr>
        <p:sp>
          <p:nvSpPr>
            <p:cNvPr id="88" name="Rectangle 87"/>
            <p:cNvSpPr/>
            <p:nvPr/>
          </p:nvSpPr>
          <p:spPr>
            <a:xfrm>
              <a:off x="2407605" y="1603604"/>
              <a:ext cx="2821001" cy="56921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10</a:t>
              </a:r>
              <a:endParaRPr lang="en-US" dirty="0">
                <a:solidFill>
                  <a:srgbClr val="000000"/>
                </a:solidFill>
                <a:latin typeface="Arial"/>
                <a:cs typeface="Arial"/>
              </a:endParaRPr>
            </a:p>
          </p:txBody>
        </p:sp>
        <p:sp>
          <p:nvSpPr>
            <p:cNvPr id="89" name="Rectangle 88"/>
            <p:cNvSpPr/>
            <p:nvPr/>
          </p:nvSpPr>
          <p:spPr>
            <a:xfrm>
              <a:off x="2407605" y="1603604"/>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8</a:t>
              </a:r>
              <a:endParaRPr lang="en-US" dirty="0">
                <a:solidFill>
                  <a:schemeClr val="tx1"/>
                </a:solidFill>
                <a:latin typeface="Arial"/>
                <a:cs typeface="Arial"/>
              </a:endParaRPr>
            </a:p>
          </p:txBody>
        </p:sp>
        <p:sp>
          <p:nvSpPr>
            <p:cNvPr id="90" name="Rectangle 89"/>
            <p:cNvSpPr/>
            <p:nvPr/>
          </p:nvSpPr>
          <p:spPr>
            <a:xfrm>
              <a:off x="2976010" y="1602753"/>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7</a:t>
              </a:r>
              <a:endParaRPr lang="en-US" dirty="0">
                <a:solidFill>
                  <a:srgbClr val="000000"/>
                </a:solidFill>
                <a:latin typeface="Arial"/>
                <a:cs typeface="Arial"/>
              </a:endParaRPr>
            </a:p>
          </p:txBody>
        </p:sp>
        <p:sp>
          <p:nvSpPr>
            <p:cNvPr id="91" name="Rectangle 90"/>
            <p:cNvSpPr/>
            <p:nvPr/>
          </p:nvSpPr>
          <p:spPr>
            <a:xfrm>
              <a:off x="3544415" y="1601902"/>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92" name="Rectangle 91"/>
            <p:cNvSpPr/>
            <p:nvPr/>
          </p:nvSpPr>
          <p:spPr>
            <a:xfrm>
              <a:off x="4112820" y="1601051"/>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93" name="Rectangle 92"/>
            <p:cNvSpPr/>
            <p:nvPr/>
          </p:nvSpPr>
          <p:spPr>
            <a:xfrm>
              <a:off x="4659330" y="1600200"/>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cxnSp>
        <p:nvCxnSpPr>
          <p:cNvPr id="95" name="Straight Arrow Connector 94"/>
          <p:cNvCxnSpPr/>
          <p:nvPr/>
        </p:nvCxnSpPr>
        <p:spPr>
          <a:xfrm>
            <a:off x="5045990" y="3042285"/>
            <a:ext cx="4598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96" name="Group 95"/>
          <p:cNvGrpSpPr/>
          <p:nvPr/>
        </p:nvGrpSpPr>
        <p:grpSpPr>
          <a:xfrm>
            <a:off x="2227233" y="2889337"/>
            <a:ext cx="2821001" cy="572623"/>
            <a:chOff x="2407605" y="1600200"/>
            <a:chExt cx="2821001" cy="572623"/>
          </a:xfrm>
        </p:grpSpPr>
        <p:sp>
          <p:nvSpPr>
            <p:cNvPr id="97" name="Rectangle 96"/>
            <p:cNvSpPr/>
            <p:nvPr/>
          </p:nvSpPr>
          <p:spPr>
            <a:xfrm>
              <a:off x="2407605" y="1603604"/>
              <a:ext cx="2821001" cy="56921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7</a:t>
              </a:r>
              <a:endParaRPr lang="en-US" dirty="0">
                <a:solidFill>
                  <a:srgbClr val="000000"/>
                </a:solidFill>
                <a:latin typeface="Arial"/>
                <a:cs typeface="Arial"/>
              </a:endParaRPr>
            </a:p>
          </p:txBody>
        </p:sp>
        <p:sp>
          <p:nvSpPr>
            <p:cNvPr id="98" name="Rectangle 97"/>
            <p:cNvSpPr/>
            <p:nvPr/>
          </p:nvSpPr>
          <p:spPr>
            <a:xfrm>
              <a:off x="2407605" y="1603604"/>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8</a:t>
              </a:r>
              <a:endParaRPr lang="en-US" dirty="0">
                <a:solidFill>
                  <a:schemeClr val="tx1"/>
                </a:solidFill>
                <a:latin typeface="Arial"/>
                <a:cs typeface="Arial"/>
              </a:endParaRPr>
            </a:p>
          </p:txBody>
        </p:sp>
        <p:sp>
          <p:nvSpPr>
            <p:cNvPr id="99" name="Rectangle 98"/>
            <p:cNvSpPr/>
            <p:nvPr/>
          </p:nvSpPr>
          <p:spPr>
            <a:xfrm>
              <a:off x="2976010" y="1602753"/>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10</a:t>
              </a:r>
              <a:endParaRPr lang="en-US" dirty="0">
                <a:solidFill>
                  <a:srgbClr val="000000"/>
                </a:solidFill>
                <a:latin typeface="Arial"/>
                <a:cs typeface="Arial"/>
              </a:endParaRPr>
            </a:p>
          </p:txBody>
        </p:sp>
        <p:sp>
          <p:nvSpPr>
            <p:cNvPr id="100" name="Rectangle 99"/>
            <p:cNvSpPr/>
            <p:nvPr/>
          </p:nvSpPr>
          <p:spPr>
            <a:xfrm>
              <a:off x="3544415" y="1601902"/>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01" name="Rectangle 100"/>
            <p:cNvSpPr/>
            <p:nvPr/>
          </p:nvSpPr>
          <p:spPr>
            <a:xfrm>
              <a:off x="4112820" y="1601051"/>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02" name="Rectangle 101"/>
            <p:cNvSpPr/>
            <p:nvPr/>
          </p:nvSpPr>
          <p:spPr>
            <a:xfrm>
              <a:off x="4659330" y="1600200"/>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cxnSp>
        <p:nvCxnSpPr>
          <p:cNvPr id="103" name="Straight Arrow Connector 102"/>
          <p:cNvCxnSpPr/>
          <p:nvPr/>
        </p:nvCxnSpPr>
        <p:spPr>
          <a:xfrm>
            <a:off x="2424290" y="3851477"/>
            <a:ext cx="4598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104" name="Group 103"/>
          <p:cNvGrpSpPr/>
          <p:nvPr/>
        </p:nvGrpSpPr>
        <p:grpSpPr>
          <a:xfrm>
            <a:off x="2937962" y="3591312"/>
            <a:ext cx="2821001" cy="572623"/>
            <a:chOff x="2407605" y="1600200"/>
            <a:chExt cx="2821001" cy="572623"/>
          </a:xfrm>
        </p:grpSpPr>
        <p:sp>
          <p:nvSpPr>
            <p:cNvPr id="105" name="Rectangle 104"/>
            <p:cNvSpPr/>
            <p:nvPr/>
          </p:nvSpPr>
          <p:spPr>
            <a:xfrm>
              <a:off x="2407605" y="1603604"/>
              <a:ext cx="2821001" cy="56921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10</a:t>
              </a:r>
              <a:endParaRPr lang="en-US" dirty="0">
                <a:solidFill>
                  <a:srgbClr val="000000"/>
                </a:solidFill>
                <a:latin typeface="Arial"/>
                <a:cs typeface="Arial"/>
              </a:endParaRPr>
            </a:p>
          </p:txBody>
        </p:sp>
        <p:sp>
          <p:nvSpPr>
            <p:cNvPr id="106" name="Rectangle 105"/>
            <p:cNvSpPr/>
            <p:nvPr/>
          </p:nvSpPr>
          <p:spPr>
            <a:xfrm>
              <a:off x="2407605" y="1603604"/>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7</a:t>
              </a:r>
              <a:endParaRPr lang="en-US" dirty="0">
                <a:solidFill>
                  <a:schemeClr val="tx1"/>
                </a:solidFill>
                <a:latin typeface="Arial"/>
                <a:cs typeface="Arial"/>
              </a:endParaRPr>
            </a:p>
          </p:txBody>
        </p:sp>
        <p:sp>
          <p:nvSpPr>
            <p:cNvPr id="107" name="Rectangle 106"/>
            <p:cNvSpPr/>
            <p:nvPr/>
          </p:nvSpPr>
          <p:spPr>
            <a:xfrm>
              <a:off x="2976010" y="1602753"/>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8</a:t>
              </a:r>
              <a:endParaRPr lang="en-US" dirty="0">
                <a:solidFill>
                  <a:srgbClr val="000000"/>
                </a:solidFill>
                <a:latin typeface="Arial"/>
                <a:cs typeface="Arial"/>
              </a:endParaRPr>
            </a:p>
          </p:txBody>
        </p:sp>
        <p:sp>
          <p:nvSpPr>
            <p:cNvPr id="108" name="Rectangle 107"/>
            <p:cNvSpPr/>
            <p:nvPr/>
          </p:nvSpPr>
          <p:spPr>
            <a:xfrm>
              <a:off x="3544415" y="1601902"/>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09" name="Rectangle 108"/>
            <p:cNvSpPr/>
            <p:nvPr/>
          </p:nvSpPr>
          <p:spPr>
            <a:xfrm>
              <a:off x="4112820" y="1601051"/>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10" name="Rectangle 109"/>
            <p:cNvSpPr/>
            <p:nvPr/>
          </p:nvSpPr>
          <p:spPr>
            <a:xfrm>
              <a:off x="4659330" y="1600200"/>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11" name="Group 110"/>
          <p:cNvGrpSpPr/>
          <p:nvPr/>
        </p:nvGrpSpPr>
        <p:grpSpPr>
          <a:xfrm>
            <a:off x="2236781" y="5060694"/>
            <a:ext cx="2821001" cy="572623"/>
            <a:chOff x="2407605" y="1600200"/>
            <a:chExt cx="2821001" cy="572623"/>
          </a:xfrm>
        </p:grpSpPr>
        <p:sp>
          <p:nvSpPr>
            <p:cNvPr id="112" name="Rectangle 111"/>
            <p:cNvSpPr/>
            <p:nvPr/>
          </p:nvSpPr>
          <p:spPr>
            <a:xfrm>
              <a:off x="2407605" y="1603604"/>
              <a:ext cx="2821001" cy="56921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10</a:t>
              </a:r>
              <a:endParaRPr lang="en-US" dirty="0">
                <a:solidFill>
                  <a:srgbClr val="000000"/>
                </a:solidFill>
                <a:latin typeface="Arial"/>
                <a:cs typeface="Arial"/>
              </a:endParaRPr>
            </a:p>
          </p:txBody>
        </p:sp>
        <p:sp>
          <p:nvSpPr>
            <p:cNvPr id="113" name="Rectangle 112"/>
            <p:cNvSpPr/>
            <p:nvPr/>
          </p:nvSpPr>
          <p:spPr>
            <a:xfrm>
              <a:off x="2407605" y="1603604"/>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7</a:t>
              </a:r>
              <a:endParaRPr lang="en-US" dirty="0">
                <a:solidFill>
                  <a:schemeClr val="tx1"/>
                </a:solidFill>
                <a:latin typeface="Arial"/>
                <a:cs typeface="Arial"/>
              </a:endParaRPr>
            </a:p>
          </p:txBody>
        </p:sp>
        <p:sp>
          <p:nvSpPr>
            <p:cNvPr id="114" name="Rectangle 113"/>
            <p:cNvSpPr/>
            <p:nvPr/>
          </p:nvSpPr>
          <p:spPr>
            <a:xfrm>
              <a:off x="2976010" y="1602753"/>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8</a:t>
              </a:r>
              <a:endParaRPr lang="en-US" dirty="0">
                <a:solidFill>
                  <a:srgbClr val="000000"/>
                </a:solidFill>
                <a:latin typeface="Arial"/>
                <a:cs typeface="Arial"/>
              </a:endParaRPr>
            </a:p>
          </p:txBody>
        </p:sp>
        <p:sp>
          <p:nvSpPr>
            <p:cNvPr id="115" name="Rectangle 114"/>
            <p:cNvSpPr/>
            <p:nvPr/>
          </p:nvSpPr>
          <p:spPr>
            <a:xfrm>
              <a:off x="3544415" y="1601902"/>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16" name="Rectangle 115"/>
            <p:cNvSpPr/>
            <p:nvPr/>
          </p:nvSpPr>
          <p:spPr>
            <a:xfrm>
              <a:off x="4112820" y="1601051"/>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11</a:t>
              </a:r>
              <a:endParaRPr lang="en-US" dirty="0">
                <a:solidFill>
                  <a:srgbClr val="000000"/>
                </a:solidFill>
                <a:latin typeface="Arial"/>
                <a:cs typeface="Arial"/>
              </a:endParaRPr>
            </a:p>
          </p:txBody>
        </p:sp>
        <p:sp>
          <p:nvSpPr>
            <p:cNvPr id="117" name="Rectangle 116"/>
            <p:cNvSpPr/>
            <p:nvPr/>
          </p:nvSpPr>
          <p:spPr>
            <a:xfrm>
              <a:off x="4659330" y="1600200"/>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1</a:t>
              </a:r>
              <a:endParaRPr lang="en-US" dirty="0">
                <a:solidFill>
                  <a:srgbClr val="000000"/>
                </a:solidFill>
                <a:latin typeface="Arial"/>
                <a:cs typeface="Arial"/>
              </a:endParaRPr>
            </a:p>
          </p:txBody>
        </p:sp>
      </p:grpSp>
      <p:grpSp>
        <p:nvGrpSpPr>
          <p:cNvPr id="118" name="Group 117"/>
          <p:cNvGrpSpPr/>
          <p:nvPr/>
        </p:nvGrpSpPr>
        <p:grpSpPr>
          <a:xfrm>
            <a:off x="2940557" y="4296132"/>
            <a:ext cx="2821001" cy="572623"/>
            <a:chOff x="2407605" y="1600200"/>
            <a:chExt cx="2821001" cy="572623"/>
          </a:xfrm>
        </p:grpSpPr>
        <p:sp>
          <p:nvSpPr>
            <p:cNvPr id="119" name="Rectangle 118"/>
            <p:cNvSpPr/>
            <p:nvPr/>
          </p:nvSpPr>
          <p:spPr>
            <a:xfrm>
              <a:off x="2407605" y="1603604"/>
              <a:ext cx="2821001" cy="56921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10</a:t>
              </a:r>
              <a:endParaRPr lang="en-US" dirty="0">
                <a:solidFill>
                  <a:srgbClr val="000000"/>
                </a:solidFill>
                <a:latin typeface="Arial"/>
                <a:cs typeface="Arial"/>
              </a:endParaRPr>
            </a:p>
          </p:txBody>
        </p:sp>
        <p:sp>
          <p:nvSpPr>
            <p:cNvPr id="120" name="Rectangle 119"/>
            <p:cNvSpPr/>
            <p:nvPr/>
          </p:nvSpPr>
          <p:spPr>
            <a:xfrm>
              <a:off x="2407605" y="1603604"/>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7</a:t>
              </a:r>
              <a:endParaRPr lang="en-US" dirty="0">
                <a:solidFill>
                  <a:schemeClr val="tx1"/>
                </a:solidFill>
                <a:latin typeface="Arial"/>
                <a:cs typeface="Arial"/>
              </a:endParaRPr>
            </a:p>
          </p:txBody>
        </p:sp>
        <p:sp>
          <p:nvSpPr>
            <p:cNvPr id="121" name="Rectangle 120"/>
            <p:cNvSpPr/>
            <p:nvPr/>
          </p:nvSpPr>
          <p:spPr>
            <a:xfrm>
              <a:off x="2976010" y="1602753"/>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8</a:t>
              </a:r>
              <a:endParaRPr lang="en-US" dirty="0">
                <a:solidFill>
                  <a:srgbClr val="000000"/>
                </a:solidFill>
                <a:latin typeface="Arial"/>
                <a:cs typeface="Arial"/>
              </a:endParaRPr>
            </a:p>
          </p:txBody>
        </p:sp>
        <p:sp>
          <p:nvSpPr>
            <p:cNvPr id="122" name="Rectangle 121"/>
            <p:cNvSpPr/>
            <p:nvPr/>
          </p:nvSpPr>
          <p:spPr>
            <a:xfrm>
              <a:off x="3544415" y="1601902"/>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23" name="Rectangle 122"/>
            <p:cNvSpPr/>
            <p:nvPr/>
          </p:nvSpPr>
          <p:spPr>
            <a:xfrm>
              <a:off x="4112820" y="1601051"/>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11</a:t>
              </a:r>
              <a:endParaRPr lang="en-US" dirty="0">
                <a:solidFill>
                  <a:srgbClr val="000000"/>
                </a:solidFill>
                <a:latin typeface="Arial"/>
                <a:cs typeface="Arial"/>
              </a:endParaRPr>
            </a:p>
          </p:txBody>
        </p:sp>
        <p:sp>
          <p:nvSpPr>
            <p:cNvPr id="124" name="Rectangle 123"/>
            <p:cNvSpPr/>
            <p:nvPr/>
          </p:nvSpPr>
          <p:spPr>
            <a:xfrm>
              <a:off x="4659330" y="1600200"/>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grpSp>
        <p:nvGrpSpPr>
          <p:cNvPr id="125" name="Group 124"/>
          <p:cNvGrpSpPr/>
          <p:nvPr/>
        </p:nvGrpSpPr>
        <p:grpSpPr>
          <a:xfrm>
            <a:off x="5451027" y="5059843"/>
            <a:ext cx="2821001" cy="572623"/>
            <a:chOff x="2407605" y="1600200"/>
            <a:chExt cx="2821001" cy="572623"/>
          </a:xfrm>
        </p:grpSpPr>
        <p:sp>
          <p:nvSpPr>
            <p:cNvPr id="126" name="Rectangle 125"/>
            <p:cNvSpPr/>
            <p:nvPr/>
          </p:nvSpPr>
          <p:spPr>
            <a:xfrm>
              <a:off x="2407605" y="1603604"/>
              <a:ext cx="2821001" cy="56921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10</a:t>
              </a:r>
              <a:endParaRPr lang="en-US" dirty="0">
                <a:solidFill>
                  <a:srgbClr val="000000"/>
                </a:solidFill>
                <a:latin typeface="Arial"/>
                <a:cs typeface="Arial"/>
              </a:endParaRPr>
            </a:p>
          </p:txBody>
        </p:sp>
        <p:sp>
          <p:nvSpPr>
            <p:cNvPr id="127" name="Rectangle 126"/>
            <p:cNvSpPr/>
            <p:nvPr/>
          </p:nvSpPr>
          <p:spPr>
            <a:xfrm>
              <a:off x="2407605" y="1603604"/>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7</a:t>
              </a:r>
              <a:endParaRPr lang="en-US" dirty="0">
                <a:solidFill>
                  <a:schemeClr val="tx1"/>
                </a:solidFill>
                <a:latin typeface="Arial"/>
                <a:cs typeface="Arial"/>
              </a:endParaRPr>
            </a:p>
          </p:txBody>
        </p:sp>
        <p:sp>
          <p:nvSpPr>
            <p:cNvPr id="128" name="Rectangle 127"/>
            <p:cNvSpPr/>
            <p:nvPr/>
          </p:nvSpPr>
          <p:spPr>
            <a:xfrm>
              <a:off x="2976010" y="1602753"/>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8</a:t>
              </a:r>
              <a:endParaRPr lang="en-US" dirty="0">
                <a:solidFill>
                  <a:srgbClr val="000000"/>
                </a:solidFill>
                <a:latin typeface="Arial"/>
                <a:cs typeface="Arial"/>
              </a:endParaRPr>
            </a:p>
          </p:txBody>
        </p:sp>
        <p:sp>
          <p:nvSpPr>
            <p:cNvPr id="129" name="Rectangle 128"/>
            <p:cNvSpPr/>
            <p:nvPr/>
          </p:nvSpPr>
          <p:spPr>
            <a:xfrm>
              <a:off x="3544415" y="1601902"/>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30" name="Rectangle 129"/>
            <p:cNvSpPr/>
            <p:nvPr/>
          </p:nvSpPr>
          <p:spPr>
            <a:xfrm>
              <a:off x="4112820" y="1601051"/>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1</a:t>
              </a:r>
              <a:endParaRPr lang="en-US" dirty="0">
                <a:solidFill>
                  <a:srgbClr val="000000"/>
                </a:solidFill>
                <a:latin typeface="Arial"/>
                <a:cs typeface="Arial"/>
              </a:endParaRPr>
            </a:p>
          </p:txBody>
        </p:sp>
        <p:sp>
          <p:nvSpPr>
            <p:cNvPr id="131" name="Rectangle 130"/>
            <p:cNvSpPr/>
            <p:nvPr/>
          </p:nvSpPr>
          <p:spPr>
            <a:xfrm>
              <a:off x="4659330" y="1600200"/>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11</a:t>
              </a:r>
              <a:endParaRPr lang="en-US" dirty="0">
                <a:solidFill>
                  <a:srgbClr val="000000"/>
                </a:solidFill>
                <a:latin typeface="Arial"/>
                <a:cs typeface="Arial"/>
              </a:endParaRPr>
            </a:p>
          </p:txBody>
        </p:sp>
      </p:grpSp>
      <p:grpSp>
        <p:nvGrpSpPr>
          <p:cNvPr id="132" name="Group 131"/>
          <p:cNvGrpSpPr/>
          <p:nvPr/>
        </p:nvGrpSpPr>
        <p:grpSpPr>
          <a:xfrm>
            <a:off x="3158650" y="5784007"/>
            <a:ext cx="2821001" cy="572623"/>
            <a:chOff x="2407605" y="1600200"/>
            <a:chExt cx="2821001" cy="572623"/>
          </a:xfrm>
        </p:grpSpPr>
        <p:sp>
          <p:nvSpPr>
            <p:cNvPr id="133" name="Rectangle 132"/>
            <p:cNvSpPr/>
            <p:nvPr/>
          </p:nvSpPr>
          <p:spPr>
            <a:xfrm>
              <a:off x="2407605" y="1603604"/>
              <a:ext cx="2821001" cy="56921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8</a:t>
              </a:r>
              <a:endParaRPr lang="en-US" dirty="0">
                <a:solidFill>
                  <a:srgbClr val="000000"/>
                </a:solidFill>
                <a:latin typeface="Arial"/>
                <a:cs typeface="Arial"/>
              </a:endParaRPr>
            </a:p>
          </p:txBody>
        </p:sp>
        <p:sp>
          <p:nvSpPr>
            <p:cNvPr id="134" name="Rectangle 133"/>
            <p:cNvSpPr/>
            <p:nvPr/>
          </p:nvSpPr>
          <p:spPr>
            <a:xfrm>
              <a:off x="2407605" y="1603604"/>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7</a:t>
              </a:r>
              <a:endParaRPr lang="en-US" dirty="0">
                <a:solidFill>
                  <a:schemeClr val="tx1"/>
                </a:solidFill>
                <a:latin typeface="Arial"/>
                <a:cs typeface="Arial"/>
              </a:endParaRPr>
            </a:p>
          </p:txBody>
        </p:sp>
        <p:sp>
          <p:nvSpPr>
            <p:cNvPr id="135" name="Rectangle 134"/>
            <p:cNvSpPr/>
            <p:nvPr/>
          </p:nvSpPr>
          <p:spPr>
            <a:xfrm>
              <a:off x="2976010" y="1602753"/>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1</a:t>
              </a:r>
              <a:endParaRPr lang="en-US" dirty="0">
                <a:solidFill>
                  <a:srgbClr val="000000"/>
                </a:solidFill>
                <a:latin typeface="Arial"/>
                <a:cs typeface="Arial"/>
              </a:endParaRPr>
            </a:p>
          </p:txBody>
        </p:sp>
        <p:sp>
          <p:nvSpPr>
            <p:cNvPr id="136" name="Rectangle 135"/>
            <p:cNvSpPr/>
            <p:nvPr/>
          </p:nvSpPr>
          <p:spPr>
            <a:xfrm>
              <a:off x="3544415" y="1601902"/>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37" name="Rectangle 136"/>
            <p:cNvSpPr/>
            <p:nvPr/>
          </p:nvSpPr>
          <p:spPr>
            <a:xfrm>
              <a:off x="4112820" y="1601051"/>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10</a:t>
              </a:r>
              <a:endParaRPr lang="en-US" dirty="0">
                <a:solidFill>
                  <a:srgbClr val="000000"/>
                </a:solidFill>
                <a:latin typeface="Arial"/>
                <a:cs typeface="Arial"/>
              </a:endParaRPr>
            </a:p>
          </p:txBody>
        </p:sp>
        <p:sp>
          <p:nvSpPr>
            <p:cNvPr id="138" name="Rectangle 137"/>
            <p:cNvSpPr/>
            <p:nvPr/>
          </p:nvSpPr>
          <p:spPr>
            <a:xfrm>
              <a:off x="4659330" y="1600200"/>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11</a:t>
              </a:r>
              <a:endParaRPr lang="en-US" dirty="0">
                <a:solidFill>
                  <a:srgbClr val="000000"/>
                </a:solidFill>
                <a:latin typeface="Arial"/>
                <a:cs typeface="Arial"/>
              </a:endParaRPr>
            </a:p>
          </p:txBody>
        </p:sp>
      </p:grpSp>
      <p:grpSp>
        <p:nvGrpSpPr>
          <p:cNvPr id="139" name="Group 138"/>
          <p:cNvGrpSpPr/>
          <p:nvPr/>
        </p:nvGrpSpPr>
        <p:grpSpPr>
          <a:xfrm>
            <a:off x="124775" y="5783156"/>
            <a:ext cx="2821001" cy="572623"/>
            <a:chOff x="2407605" y="1600200"/>
            <a:chExt cx="2821001" cy="572623"/>
          </a:xfrm>
        </p:grpSpPr>
        <p:sp>
          <p:nvSpPr>
            <p:cNvPr id="140" name="Rectangle 139"/>
            <p:cNvSpPr/>
            <p:nvPr/>
          </p:nvSpPr>
          <p:spPr>
            <a:xfrm>
              <a:off x="2407605" y="1603604"/>
              <a:ext cx="2821001" cy="56921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1</a:t>
              </a:r>
              <a:endParaRPr lang="en-US" dirty="0">
                <a:solidFill>
                  <a:srgbClr val="000000"/>
                </a:solidFill>
                <a:latin typeface="Arial"/>
                <a:cs typeface="Arial"/>
              </a:endParaRPr>
            </a:p>
          </p:txBody>
        </p:sp>
        <p:sp>
          <p:nvSpPr>
            <p:cNvPr id="141" name="Rectangle 140"/>
            <p:cNvSpPr/>
            <p:nvPr/>
          </p:nvSpPr>
          <p:spPr>
            <a:xfrm>
              <a:off x="2407605" y="1603604"/>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7</a:t>
              </a:r>
              <a:endParaRPr lang="en-US" dirty="0">
                <a:solidFill>
                  <a:schemeClr val="tx1"/>
                </a:solidFill>
                <a:latin typeface="Arial"/>
                <a:cs typeface="Arial"/>
              </a:endParaRPr>
            </a:p>
          </p:txBody>
        </p:sp>
        <p:sp>
          <p:nvSpPr>
            <p:cNvPr id="142" name="Rectangle 141"/>
            <p:cNvSpPr/>
            <p:nvPr/>
          </p:nvSpPr>
          <p:spPr>
            <a:xfrm>
              <a:off x="2976010" y="1602753"/>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8</a:t>
              </a:r>
              <a:endParaRPr lang="en-US" dirty="0">
                <a:solidFill>
                  <a:srgbClr val="000000"/>
                </a:solidFill>
                <a:latin typeface="Arial"/>
                <a:cs typeface="Arial"/>
              </a:endParaRPr>
            </a:p>
          </p:txBody>
        </p:sp>
        <p:sp>
          <p:nvSpPr>
            <p:cNvPr id="143" name="Rectangle 142"/>
            <p:cNvSpPr/>
            <p:nvPr/>
          </p:nvSpPr>
          <p:spPr>
            <a:xfrm>
              <a:off x="3544415" y="1601902"/>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44" name="Rectangle 143"/>
            <p:cNvSpPr/>
            <p:nvPr/>
          </p:nvSpPr>
          <p:spPr>
            <a:xfrm>
              <a:off x="4112820" y="1601051"/>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10</a:t>
              </a:r>
              <a:endParaRPr lang="en-US" dirty="0">
                <a:solidFill>
                  <a:srgbClr val="000000"/>
                </a:solidFill>
                <a:latin typeface="Arial"/>
                <a:cs typeface="Arial"/>
              </a:endParaRPr>
            </a:p>
          </p:txBody>
        </p:sp>
        <p:sp>
          <p:nvSpPr>
            <p:cNvPr id="145" name="Rectangle 144"/>
            <p:cNvSpPr/>
            <p:nvPr/>
          </p:nvSpPr>
          <p:spPr>
            <a:xfrm>
              <a:off x="4659330" y="1600200"/>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11</a:t>
              </a:r>
              <a:endParaRPr lang="en-US" dirty="0">
                <a:solidFill>
                  <a:srgbClr val="000000"/>
                </a:solidFill>
                <a:latin typeface="Arial"/>
                <a:cs typeface="Arial"/>
              </a:endParaRPr>
            </a:p>
          </p:txBody>
        </p:sp>
      </p:grpSp>
      <p:grpSp>
        <p:nvGrpSpPr>
          <p:cNvPr id="146" name="Group 145"/>
          <p:cNvGrpSpPr/>
          <p:nvPr/>
        </p:nvGrpSpPr>
        <p:grpSpPr>
          <a:xfrm>
            <a:off x="6229137" y="5786912"/>
            <a:ext cx="2821001" cy="572623"/>
            <a:chOff x="2407605" y="1600200"/>
            <a:chExt cx="2821001" cy="572623"/>
          </a:xfrm>
        </p:grpSpPr>
        <p:sp>
          <p:nvSpPr>
            <p:cNvPr id="147" name="Rectangle 146"/>
            <p:cNvSpPr/>
            <p:nvPr/>
          </p:nvSpPr>
          <p:spPr>
            <a:xfrm>
              <a:off x="2407605" y="1603604"/>
              <a:ext cx="2821001" cy="569219"/>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8</a:t>
              </a:r>
              <a:endParaRPr lang="en-US" dirty="0">
                <a:solidFill>
                  <a:srgbClr val="000000"/>
                </a:solidFill>
                <a:latin typeface="Arial"/>
                <a:cs typeface="Arial"/>
              </a:endParaRPr>
            </a:p>
          </p:txBody>
        </p:sp>
        <p:sp>
          <p:nvSpPr>
            <p:cNvPr id="148" name="Rectangle 147"/>
            <p:cNvSpPr/>
            <p:nvPr/>
          </p:nvSpPr>
          <p:spPr>
            <a:xfrm>
              <a:off x="2407605" y="1603604"/>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Arial"/>
                  <a:cs typeface="Arial"/>
                </a:rPr>
                <a:t>1</a:t>
              </a:r>
              <a:endParaRPr lang="en-US" dirty="0">
                <a:solidFill>
                  <a:schemeClr val="tx1"/>
                </a:solidFill>
                <a:latin typeface="Arial"/>
                <a:cs typeface="Arial"/>
              </a:endParaRPr>
            </a:p>
          </p:txBody>
        </p:sp>
        <p:sp>
          <p:nvSpPr>
            <p:cNvPr id="149" name="Rectangle 148"/>
            <p:cNvSpPr/>
            <p:nvPr/>
          </p:nvSpPr>
          <p:spPr>
            <a:xfrm>
              <a:off x="2976010" y="1602753"/>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7</a:t>
              </a:r>
              <a:endParaRPr lang="en-US" dirty="0">
                <a:solidFill>
                  <a:srgbClr val="000000"/>
                </a:solidFill>
                <a:latin typeface="Arial"/>
                <a:cs typeface="Arial"/>
              </a:endParaRPr>
            </a:p>
          </p:txBody>
        </p:sp>
        <p:sp>
          <p:nvSpPr>
            <p:cNvPr id="150" name="Rectangle 149"/>
            <p:cNvSpPr/>
            <p:nvPr/>
          </p:nvSpPr>
          <p:spPr>
            <a:xfrm>
              <a:off x="3544415" y="1601902"/>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sp>
          <p:nvSpPr>
            <p:cNvPr id="151" name="Rectangle 150"/>
            <p:cNvSpPr/>
            <p:nvPr/>
          </p:nvSpPr>
          <p:spPr>
            <a:xfrm>
              <a:off x="4112820" y="1601051"/>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10</a:t>
              </a:r>
              <a:endParaRPr lang="en-US" dirty="0">
                <a:solidFill>
                  <a:srgbClr val="000000"/>
                </a:solidFill>
                <a:latin typeface="Arial"/>
                <a:cs typeface="Arial"/>
              </a:endParaRPr>
            </a:p>
          </p:txBody>
        </p:sp>
        <p:sp>
          <p:nvSpPr>
            <p:cNvPr id="152" name="Rectangle 151"/>
            <p:cNvSpPr/>
            <p:nvPr/>
          </p:nvSpPr>
          <p:spPr>
            <a:xfrm>
              <a:off x="4659330" y="1600200"/>
              <a:ext cx="569276" cy="569219"/>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latin typeface="Arial"/>
                  <a:cs typeface="Arial"/>
                </a:rPr>
                <a:t>11</a:t>
              </a:r>
              <a:endParaRPr lang="en-US" dirty="0">
                <a:solidFill>
                  <a:srgbClr val="000000"/>
                </a:solidFill>
                <a:latin typeface="Arial"/>
                <a:cs typeface="Arial"/>
              </a:endParaRPr>
            </a:p>
          </p:txBody>
        </p:sp>
      </p:grpSp>
      <p:cxnSp>
        <p:nvCxnSpPr>
          <p:cNvPr id="153" name="Straight Arrow Connector 152"/>
          <p:cNvCxnSpPr/>
          <p:nvPr/>
        </p:nvCxnSpPr>
        <p:spPr>
          <a:xfrm>
            <a:off x="5048234" y="5383140"/>
            <a:ext cx="4598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4" name="Straight Arrow Connector 153"/>
          <p:cNvCxnSpPr/>
          <p:nvPr/>
        </p:nvCxnSpPr>
        <p:spPr>
          <a:xfrm>
            <a:off x="8400171" y="5380588"/>
            <a:ext cx="4598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p:nvPr/>
        </p:nvCxnSpPr>
        <p:spPr>
          <a:xfrm>
            <a:off x="2810589" y="6543472"/>
            <a:ext cx="4598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6" name="Straight Arrow Connector 155"/>
          <p:cNvCxnSpPr/>
          <p:nvPr/>
        </p:nvCxnSpPr>
        <p:spPr>
          <a:xfrm>
            <a:off x="5931870" y="6584706"/>
            <a:ext cx="4598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918485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descr="Screen Shot 2014-08-27 at 7.38.41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5823" t="19305" r="14266" b="8137"/>
          <a:stretch/>
        </p:blipFill>
        <p:spPr>
          <a:xfrm>
            <a:off x="1729723" y="274638"/>
            <a:ext cx="5583287" cy="6344012"/>
          </a:xfrm>
          <a:prstGeom prst="rect">
            <a:avLst/>
          </a:prstGeom>
          <a:ln>
            <a:noFill/>
          </a:ln>
          <a:effectLst>
            <a:softEdge rad="112500"/>
          </a:effectLst>
        </p:spPr>
      </p:pic>
    </p:spTree>
    <p:extLst>
      <p:ext uri="{BB962C8B-B14F-4D97-AF65-F5344CB8AC3E}">
        <p14:creationId xmlns:p14="http://schemas.microsoft.com/office/powerpoint/2010/main" val="206666370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Insertion sort</a:t>
            </a:r>
            <a:endParaRPr lang="en-US" dirty="0">
              <a:latin typeface="Arial"/>
              <a:cs typeface="Arial"/>
            </a:endParaRPr>
          </a:p>
        </p:txBody>
      </p:sp>
      <p:sp>
        <p:nvSpPr>
          <p:cNvPr id="3" name="Content Placeholder 2"/>
          <p:cNvSpPr>
            <a:spLocks noGrp="1"/>
          </p:cNvSpPr>
          <p:nvPr>
            <p:ph idx="1"/>
          </p:nvPr>
        </p:nvSpPr>
        <p:spPr/>
        <p:txBody>
          <a:bodyPr/>
          <a:lstStyle/>
          <a:p>
            <a:endParaRPr lang="en-US" dirty="0" smtClean="0">
              <a:latin typeface="Arial"/>
              <a:cs typeface="Arial"/>
            </a:endParaRPr>
          </a:p>
          <a:p>
            <a:endParaRPr lang="en-US" dirty="0">
              <a:latin typeface="Arial"/>
              <a:cs typeface="Arial"/>
            </a:endParaRPr>
          </a:p>
          <a:p>
            <a:endParaRPr lang="en-US" dirty="0" smtClean="0">
              <a:latin typeface="Arial"/>
              <a:cs typeface="Arial"/>
            </a:endParaRPr>
          </a:p>
          <a:p>
            <a:endParaRPr lang="en-US" dirty="0">
              <a:latin typeface="Arial"/>
              <a:cs typeface="Arial"/>
            </a:endParaRPr>
          </a:p>
          <a:p>
            <a:endParaRPr lang="en-US" dirty="0" smtClean="0">
              <a:latin typeface="Arial"/>
              <a:cs typeface="Arial"/>
            </a:endParaRPr>
          </a:p>
          <a:p>
            <a:endParaRPr lang="en-US" dirty="0">
              <a:latin typeface="Arial"/>
              <a:cs typeface="Arial"/>
            </a:endParaRPr>
          </a:p>
        </p:txBody>
      </p:sp>
      <p:pic>
        <p:nvPicPr>
          <p:cNvPr id="5" name="Picture 4" descr="Screen Shot 2014-08-27 at 7.33.53 PM.png"/>
          <p:cNvPicPr>
            <a:picLocks noChangeAspect="1"/>
          </p:cNvPicPr>
          <p:nvPr/>
        </p:nvPicPr>
        <p:blipFill rotWithShape="1">
          <a:blip r:embed="rId3">
            <a:extLst>
              <a:ext uri="{28A0092B-C50C-407E-A947-70E740481C1C}">
                <a14:useLocalDpi xmlns:a14="http://schemas.microsoft.com/office/drawing/2010/main" val="0"/>
              </a:ext>
            </a:extLst>
          </a:blip>
          <a:srcRect l="48130" t="34820" r="18108" b="50623"/>
          <a:stretch/>
        </p:blipFill>
        <p:spPr>
          <a:xfrm>
            <a:off x="457200" y="2057947"/>
            <a:ext cx="8410373" cy="2266399"/>
          </a:xfrm>
          <a:prstGeom prst="rect">
            <a:avLst/>
          </a:prstGeom>
          <a:ln>
            <a:noFill/>
          </a:ln>
          <a:effectLst>
            <a:softEdge rad="112500"/>
          </a:effectLst>
        </p:spPr>
      </p:pic>
    </p:spTree>
    <p:extLst>
      <p:ext uri="{BB962C8B-B14F-4D97-AF65-F5344CB8AC3E}">
        <p14:creationId xmlns:p14="http://schemas.microsoft.com/office/powerpoint/2010/main" val="302336039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Insertion Sort</a:t>
            </a:r>
            <a:endParaRPr lang="en-US" dirty="0">
              <a:latin typeface="Arial"/>
              <a:cs typeface="Arial"/>
            </a:endParaRPr>
          </a:p>
        </p:txBody>
      </p:sp>
      <p:sp>
        <p:nvSpPr>
          <p:cNvPr id="4" name="Rectangle 3"/>
          <p:cNvSpPr/>
          <p:nvPr/>
        </p:nvSpPr>
        <p:spPr>
          <a:xfrm>
            <a:off x="152399" y="1443841"/>
            <a:ext cx="8771467" cy="4893647"/>
          </a:xfrm>
          <a:prstGeom prst="rect">
            <a:avLst/>
          </a:prstGeom>
        </p:spPr>
        <p:txBody>
          <a:bodyPr wrap="square">
            <a:spAutoFit/>
          </a:bodyPr>
          <a:lstStyle/>
          <a:p>
            <a:r>
              <a:rPr lang="en-US" sz="2400" dirty="0">
                <a:latin typeface="Arial"/>
                <a:cs typeface="Arial"/>
              </a:rPr>
              <a:t>public static </a:t>
            </a:r>
            <a:r>
              <a:rPr lang="en-US" sz="2400" dirty="0" err="1">
                <a:latin typeface="Arial"/>
                <a:cs typeface="Arial"/>
              </a:rPr>
              <a:t>int</a:t>
            </a:r>
            <a:r>
              <a:rPr lang="en-US" sz="2400" dirty="0">
                <a:latin typeface="Arial"/>
                <a:cs typeface="Arial"/>
              </a:rPr>
              <a:t>[] </a:t>
            </a:r>
            <a:r>
              <a:rPr lang="en-US" sz="2400" dirty="0" err="1">
                <a:latin typeface="Arial"/>
                <a:cs typeface="Arial"/>
              </a:rPr>
              <a:t>insertionSort</a:t>
            </a:r>
            <a:r>
              <a:rPr lang="en-US" sz="2400" dirty="0">
                <a:latin typeface="Arial"/>
                <a:cs typeface="Arial"/>
              </a:rPr>
              <a:t>(</a:t>
            </a:r>
            <a:r>
              <a:rPr lang="en-US" sz="2400" dirty="0" err="1">
                <a:latin typeface="Arial"/>
                <a:cs typeface="Arial"/>
              </a:rPr>
              <a:t>int</a:t>
            </a:r>
            <a:r>
              <a:rPr lang="en-US" sz="2400" dirty="0">
                <a:latin typeface="Arial"/>
                <a:cs typeface="Arial"/>
              </a:rPr>
              <a:t>[] data){</a:t>
            </a:r>
          </a:p>
          <a:p>
            <a:r>
              <a:rPr lang="en-US" sz="2400" dirty="0">
                <a:latin typeface="Arial"/>
                <a:cs typeface="Arial"/>
              </a:rPr>
              <a:t>		for(</a:t>
            </a:r>
            <a:r>
              <a:rPr lang="en-US" sz="2400" dirty="0" err="1">
                <a:latin typeface="Arial"/>
                <a:cs typeface="Arial"/>
              </a:rPr>
              <a:t>int</a:t>
            </a:r>
            <a:r>
              <a:rPr lang="en-US" sz="2400" dirty="0">
                <a:latin typeface="Arial"/>
                <a:cs typeface="Arial"/>
              </a:rPr>
              <a:t> </a:t>
            </a:r>
            <a:r>
              <a:rPr lang="en-US" sz="2400" dirty="0" err="1">
                <a:latin typeface="Arial"/>
                <a:cs typeface="Arial"/>
              </a:rPr>
              <a:t>i</a:t>
            </a:r>
            <a:r>
              <a:rPr lang="en-US" sz="2400" dirty="0">
                <a:latin typeface="Arial"/>
                <a:cs typeface="Arial"/>
              </a:rPr>
              <a:t> =1; </a:t>
            </a:r>
            <a:r>
              <a:rPr lang="en-US" sz="2400" dirty="0" err="1">
                <a:latin typeface="Arial"/>
                <a:cs typeface="Arial"/>
              </a:rPr>
              <a:t>i</a:t>
            </a:r>
            <a:r>
              <a:rPr lang="en-US" sz="2400" dirty="0">
                <a:latin typeface="Arial"/>
                <a:cs typeface="Arial"/>
              </a:rPr>
              <a:t>&lt; </a:t>
            </a:r>
            <a:r>
              <a:rPr lang="en-US" sz="2400" dirty="0" err="1" smtClean="0">
                <a:latin typeface="Arial"/>
                <a:cs typeface="Arial"/>
              </a:rPr>
              <a:t>data.length</a:t>
            </a:r>
            <a:r>
              <a:rPr lang="en-US" sz="2400" dirty="0" smtClean="0">
                <a:latin typeface="Arial"/>
                <a:cs typeface="Arial"/>
              </a:rPr>
              <a:t>; </a:t>
            </a:r>
            <a:r>
              <a:rPr lang="en-US" sz="2400" dirty="0" err="1">
                <a:latin typeface="Arial"/>
                <a:cs typeface="Arial"/>
              </a:rPr>
              <a:t>i</a:t>
            </a:r>
            <a:r>
              <a:rPr lang="en-US" sz="2400" dirty="0">
                <a:latin typeface="Arial"/>
                <a:cs typeface="Arial"/>
              </a:rPr>
              <a:t>++){</a:t>
            </a:r>
          </a:p>
          <a:p>
            <a:r>
              <a:rPr lang="cs-CZ" sz="2400" dirty="0">
                <a:latin typeface="Arial"/>
                <a:cs typeface="Arial"/>
              </a:rPr>
              <a:t>			</a:t>
            </a:r>
            <a:r>
              <a:rPr lang="cs-CZ" sz="2400" dirty="0" err="1">
                <a:latin typeface="Arial"/>
                <a:cs typeface="Arial"/>
              </a:rPr>
              <a:t>int</a:t>
            </a:r>
            <a:r>
              <a:rPr lang="cs-CZ" sz="2400" dirty="0">
                <a:latin typeface="Arial"/>
                <a:cs typeface="Arial"/>
              </a:rPr>
              <a:t> k = i;</a:t>
            </a:r>
          </a:p>
          <a:p>
            <a:r>
              <a:rPr lang="en-US" sz="2400" dirty="0">
                <a:latin typeface="Arial"/>
                <a:cs typeface="Arial"/>
              </a:rPr>
              <a:t>			while(k &gt; 0 &amp;&amp; data[k] &lt; data[k-1] ){</a:t>
            </a:r>
          </a:p>
          <a:p>
            <a:r>
              <a:rPr lang="pt-BR" sz="2400" dirty="0">
                <a:latin typeface="Arial"/>
                <a:cs typeface="Arial"/>
              </a:rPr>
              <a:t>				</a:t>
            </a:r>
            <a:r>
              <a:rPr lang="pt-BR" sz="2400" dirty="0" err="1">
                <a:latin typeface="Arial"/>
                <a:cs typeface="Arial"/>
              </a:rPr>
              <a:t>int</a:t>
            </a:r>
            <a:r>
              <a:rPr lang="pt-BR" sz="2400" dirty="0">
                <a:latin typeface="Arial"/>
                <a:cs typeface="Arial"/>
              </a:rPr>
              <a:t> </a:t>
            </a:r>
            <a:r>
              <a:rPr lang="pt-BR" sz="2400" dirty="0" err="1">
                <a:latin typeface="Arial"/>
                <a:cs typeface="Arial"/>
              </a:rPr>
              <a:t>temp</a:t>
            </a:r>
            <a:r>
              <a:rPr lang="pt-BR" sz="2400" dirty="0">
                <a:latin typeface="Arial"/>
                <a:cs typeface="Arial"/>
              </a:rPr>
              <a:t> = data[k-1]; </a:t>
            </a:r>
          </a:p>
          <a:p>
            <a:r>
              <a:rPr lang="pt-BR" sz="2400" dirty="0">
                <a:latin typeface="Arial"/>
                <a:cs typeface="Arial"/>
              </a:rPr>
              <a:t>				data[k-1] = data[</a:t>
            </a:r>
            <a:r>
              <a:rPr lang="pt-BR" sz="2400" dirty="0" err="1">
                <a:latin typeface="Arial"/>
                <a:cs typeface="Arial"/>
              </a:rPr>
              <a:t>k</a:t>
            </a:r>
            <a:r>
              <a:rPr lang="pt-BR" sz="2400" dirty="0">
                <a:latin typeface="Arial"/>
                <a:cs typeface="Arial"/>
              </a:rPr>
              <a:t>]; </a:t>
            </a:r>
          </a:p>
          <a:p>
            <a:r>
              <a:rPr lang="pt-BR" sz="2400" dirty="0">
                <a:latin typeface="Arial"/>
                <a:cs typeface="Arial"/>
              </a:rPr>
              <a:t>				data[</a:t>
            </a:r>
            <a:r>
              <a:rPr lang="pt-BR" sz="2400" dirty="0" err="1">
                <a:latin typeface="Arial"/>
                <a:cs typeface="Arial"/>
              </a:rPr>
              <a:t>k</a:t>
            </a:r>
            <a:r>
              <a:rPr lang="pt-BR" sz="2400" dirty="0">
                <a:latin typeface="Arial"/>
                <a:cs typeface="Arial"/>
              </a:rPr>
              <a:t>] = </a:t>
            </a:r>
            <a:r>
              <a:rPr lang="pt-BR" sz="2400" dirty="0" err="1">
                <a:latin typeface="Arial"/>
                <a:cs typeface="Arial"/>
              </a:rPr>
              <a:t>temp</a:t>
            </a:r>
            <a:r>
              <a:rPr lang="pt-BR" sz="2400" dirty="0">
                <a:latin typeface="Arial"/>
                <a:cs typeface="Arial"/>
              </a:rPr>
              <a:t>; </a:t>
            </a:r>
          </a:p>
          <a:p>
            <a:r>
              <a:rPr lang="uk-UA" sz="2400" dirty="0">
                <a:latin typeface="Arial"/>
                <a:cs typeface="Arial"/>
              </a:rPr>
              <a:t>				k--;</a:t>
            </a:r>
          </a:p>
          <a:p>
            <a:r>
              <a:rPr lang="uk-UA" sz="2400" dirty="0">
                <a:latin typeface="Arial"/>
                <a:cs typeface="Arial"/>
              </a:rPr>
              <a:t>			}</a:t>
            </a:r>
          </a:p>
          <a:p>
            <a:r>
              <a:rPr lang="uk-UA" sz="2400" dirty="0">
                <a:latin typeface="Arial"/>
                <a:cs typeface="Arial"/>
              </a:rPr>
              <a:t>		}</a:t>
            </a:r>
          </a:p>
          <a:p>
            <a:r>
              <a:rPr lang="uk-UA" sz="2400" dirty="0">
                <a:latin typeface="Arial"/>
                <a:cs typeface="Arial"/>
              </a:rPr>
              <a:t>		</a:t>
            </a:r>
          </a:p>
          <a:p>
            <a:r>
              <a:rPr lang="en-US" sz="2400" dirty="0">
                <a:latin typeface="Arial"/>
                <a:cs typeface="Arial"/>
              </a:rPr>
              <a:t>		return data;</a:t>
            </a:r>
          </a:p>
          <a:p>
            <a:r>
              <a:rPr lang="en-US" sz="2400" dirty="0">
                <a:latin typeface="Arial"/>
                <a:cs typeface="Arial"/>
              </a:rPr>
              <a:t>	}</a:t>
            </a:r>
            <a:endParaRPr lang="en-US" sz="2400" dirty="0">
              <a:latin typeface="Arial"/>
              <a:cs typeface="Arial"/>
            </a:endParaRPr>
          </a:p>
        </p:txBody>
      </p:sp>
    </p:spTree>
    <p:extLst>
      <p:ext uri="{BB962C8B-B14F-4D97-AF65-F5344CB8AC3E}">
        <p14:creationId xmlns:p14="http://schemas.microsoft.com/office/powerpoint/2010/main" val="681926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431" y="1116840"/>
            <a:ext cx="8353993" cy="5632310"/>
          </a:xfrm>
          <a:prstGeom prst="rect">
            <a:avLst/>
          </a:prstGeom>
        </p:spPr>
        <p:txBody>
          <a:bodyPr wrap="square">
            <a:spAutoFit/>
          </a:bodyPr>
          <a:lstStyle/>
          <a:p>
            <a:r>
              <a:rPr lang="en-US" sz="2400" dirty="0">
                <a:latin typeface="Arial"/>
                <a:cs typeface="Arial"/>
              </a:rPr>
              <a:t>	public </a:t>
            </a:r>
            <a:r>
              <a:rPr lang="en-US" sz="2400" dirty="0" err="1" smtClean="0">
                <a:latin typeface="Arial"/>
                <a:cs typeface="Arial"/>
              </a:rPr>
              <a:t>int</a:t>
            </a:r>
            <a:r>
              <a:rPr lang="en-US" sz="2400" dirty="0">
                <a:latin typeface="Arial"/>
                <a:cs typeface="Arial"/>
              </a:rPr>
              <a:t>[] </a:t>
            </a:r>
            <a:r>
              <a:rPr lang="en-US" sz="2400" dirty="0" err="1" smtClean="0">
                <a:latin typeface="Arial"/>
                <a:cs typeface="Arial"/>
              </a:rPr>
              <a:t>insertionSort</a:t>
            </a:r>
            <a:r>
              <a:rPr lang="en-US" sz="2400" dirty="0" smtClean="0">
                <a:latin typeface="Arial"/>
                <a:cs typeface="Arial"/>
              </a:rPr>
              <a:t> (</a:t>
            </a:r>
            <a:r>
              <a:rPr lang="en-US" sz="2400" dirty="0" err="1">
                <a:latin typeface="Arial"/>
                <a:cs typeface="Arial"/>
              </a:rPr>
              <a:t>int</a:t>
            </a:r>
            <a:r>
              <a:rPr lang="en-US" sz="2400" dirty="0">
                <a:latin typeface="Arial"/>
                <a:cs typeface="Arial"/>
              </a:rPr>
              <a:t>[] data){</a:t>
            </a:r>
          </a:p>
          <a:p>
            <a:r>
              <a:rPr lang="en-US" sz="2400" dirty="0">
                <a:latin typeface="Arial"/>
                <a:cs typeface="Arial"/>
              </a:rPr>
              <a:t>		</a:t>
            </a:r>
            <a:r>
              <a:rPr lang="en-US" sz="2400" dirty="0" err="1">
                <a:latin typeface="Arial"/>
                <a:cs typeface="Arial"/>
              </a:rPr>
              <a:t>System.out.println</a:t>
            </a:r>
            <a:r>
              <a:rPr lang="en-US" sz="2400" dirty="0">
                <a:latin typeface="Arial"/>
                <a:cs typeface="Arial"/>
              </a:rPr>
              <a:t>("Printing the steps:");</a:t>
            </a:r>
          </a:p>
          <a:p>
            <a:r>
              <a:rPr lang="en-US" sz="2400" dirty="0">
                <a:latin typeface="Arial"/>
                <a:cs typeface="Arial"/>
              </a:rPr>
              <a:t>		for(</a:t>
            </a:r>
            <a:r>
              <a:rPr lang="en-US" sz="2400" dirty="0" err="1">
                <a:latin typeface="Arial"/>
                <a:cs typeface="Arial"/>
              </a:rPr>
              <a:t>int</a:t>
            </a:r>
            <a:r>
              <a:rPr lang="en-US" sz="2400" dirty="0">
                <a:latin typeface="Arial"/>
                <a:cs typeface="Arial"/>
              </a:rPr>
              <a:t> k=1; k&lt;</a:t>
            </a:r>
            <a:r>
              <a:rPr lang="en-US" sz="2400" dirty="0" err="1">
                <a:latin typeface="Arial"/>
                <a:cs typeface="Arial"/>
              </a:rPr>
              <a:t>data.length</a:t>
            </a:r>
            <a:r>
              <a:rPr lang="en-US" sz="2400" dirty="0">
                <a:latin typeface="Arial"/>
                <a:cs typeface="Arial"/>
              </a:rPr>
              <a:t>; k++)</a:t>
            </a:r>
            <a:r>
              <a:rPr lang="en-US" sz="2400" dirty="0" smtClean="0">
                <a:latin typeface="Arial"/>
                <a:cs typeface="Arial"/>
              </a:rPr>
              <a:t>{</a:t>
            </a:r>
            <a:endParaRPr lang="en-US" sz="2400" dirty="0">
              <a:latin typeface="Arial"/>
              <a:cs typeface="Arial"/>
            </a:endParaRPr>
          </a:p>
          <a:p>
            <a:r>
              <a:rPr lang="fr-FR" sz="2400" dirty="0">
                <a:latin typeface="Arial"/>
                <a:cs typeface="Arial"/>
              </a:rPr>
              <a:t>			for(</a:t>
            </a:r>
            <a:r>
              <a:rPr lang="fr-FR" sz="2400" dirty="0" err="1">
                <a:latin typeface="Arial"/>
                <a:cs typeface="Arial"/>
              </a:rPr>
              <a:t>int</a:t>
            </a:r>
            <a:r>
              <a:rPr lang="fr-FR" sz="2400" dirty="0">
                <a:latin typeface="Arial"/>
                <a:cs typeface="Arial"/>
              </a:rPr>
              <a:t> i=k; i&gt;0; i--)</a:t>
            </a:r>
            <a:r>
              <a:rPr lang="fr-FR" sz="2400" dirty="0" smtClean="0">
                <a:latin typeface="Arial"/>
                <a:cs typeface="Arial"/>
              </a:rPr>
              <a:t>{</a:t>
            </a:r>
            <a:endParaRPr lang="fr-FR" sz="2400" dirty="0">
              <a:latin typeface="Arial"/>
              <a:cs typeface="Arial"/>
            </a:endParaRPr>
          </a:p>
          <a:p>
            <a:r>
              <a:rPr lang="nl-NL" sz="2400" dirty="0">
                <a:latin typeface="Arial"/>
                <a:cs typeface="Arial"/>
              </a:rPr>
              <a:t>				</a:t>
            </a:r>
            <a:r>
              <a:rPr lang="nl-NL" sz="2400" dirty="0" err="1">
                <a:latin typeface="Arial"/>
                <a:cs typeface="Arial"/>
              </a:rPr>
              <a:t>if</a:t>
            </a:r>
            <a:r>
              <a:rPr lang="nl-NL" sz="2400" dirty="0">
                <a:latin typeface="Arial"/>
                <a:cs typeface="Arial"/>
              </a:rPr>
              <a:t>(data[i] &lt; data [i-1]){ //swap</a:t>
            </a:r>
          </a:p>
          <a:p>
            <a:r>
              <a:rPr lang="nl-NL" sz="2400" dirty="0">
                <a:latin typeface="Arial"/>
                <a:cs typeface="Arial"/>
              </a:rPr>
              <a:t>					int temp = data[i-1];</a:t>
            </a:r>
          </a:p>
          <a:p>
            <a:r>
              <a:rPr lang="nl-NL" sz="2400" dirty="0">
                <a:latin typeface="Arial"/>
                <a:cs typeface="Arial"/>
              </a:rPr>
              <a:t>					data[i-1] = data[i]; </a:t>
            </a:r>
          </a:p>
          <a:p>
            <a:r>
              <a:rPr lang="nl-NL" sz="2400" dirty="0">
                <a:latin typeface="Arial"/>
                <a:cs typeface="Arial"/>
              </a:rPr>
              <a:t>					data[i] = temp; </a:t>
            </a:r>
          </a:p>
          <a:p>
            <a:r>
              <a:rPr lang="nl-NL" sz="2400" dirty="0">
                <a:latin typeface="Arial"/>
                <a:cs typeface="Arial"/>
              </a:rPr>
              <a:t>				}</a:t>
            </a:r>
          </a:p>
          <a:p>
            <a:r>
              <a:rPr lang="nl-NL" sz="2400" dirty="0">
                <a:latin typeface="Arial"/>
                <a:cs typeface="Arial"/>
              </a:rPr>
              <a:t>				print(data)</a:t>
            </a:r>
            <a:r>
              <a:rPr lang="nl-NL" sz="2400" dirty="0" smtClean="0">
                <a:latin typeface="Arial"/>
                <a:cs typeface="Arial"/>
              </a:rPr>
              <a:t>; //</a:t>
            </a:r>
            <a:r>
              <a:rPr lang="nl-NL" sz="2400" dirty="0" err="1" smtClean="0">
                <a:latin typeface="Arial"/>
                <a:cs typeface="Arial"/>
              </a:rPr>
              <a:t>printing</a:t>
            </a:r>
            <a:r>
              <a:rPr lang="nl-NL" sz="2400" dirty="0" smtClean="0">
                <a:latin typeface="Arial"/>
                <a:cs typeface="Arial"/>
              </a:rPr>
              <a:t> the </a:t>
            </a:r>
            <a:r>
              <a:rPr lang="nl-NL" sz="2400" dirty="0" err="1" smtClean="0">
                <a:latin typeface="Arial"/>
                <a:cs typeface="Arial"/>
              </a:rPr>
              <a:t>updated</a:t>
            </a:r>
            <a:r>
              <a:rPr lang="nl-NL" sz="2400" dirty="0" smtClean="0">
                <a:latin typeface="Arial"/>
                <a:cs typeface="Arial"/>
              </a:rPr>
              <a:t> array</a:t>
            </a:r>
            <a:endParaRPr lang="nl-NL" sz="2400" dirty="0">
              <a:latin typeface="Arial"/>
              <a:cs typeface="Arial"/>
            </a:endParaRPr>
          </a:p>
          <a:p>
            <a:r>
              <a:rPr lang="nl-NL" sz="2400" dirty="0">
                <a:latin typeface="Arial"/>
                <a:cs typeface="Arial"/>
              </a:rPr>
              <a:t>				</a:t>
            </a:r>
            <a:r>
              <a:rPr lang="nl-NL" sz="2400" dirty="0" err="1">
                <a:latin typeface="Arial"/>
                <a:cs typeface="Arial"/>
              </a:rPr>
              <a:t>System.out.println</a:t>
            </a:r>
            <a:r>
              <a:rPr lang="nl-NL" sz="2400" dirty="0">
                <a:latin typeface="Arial"/>
                <a:cs typeface="Arial"/>
              </a:rPr>
              <a:t>();</a:t>
            </a:r>
          </a:p>
          <a:p>
            <a:r>
              <a:rPr lang="nl-NL" sz="2400" dirty="0">
                <a:latin typeface="Arial"/>
                <a:cs typeface="Arial"/>
              </a:rPr>
              <a:t>			}</a:t>
            </a:r>
          </a:p>
          <a:p>
            <a:r>
              <a:rPr lang="nl-NL" sz="2400" dirty="0">
                <a:latin typeface="Arial"/>
                <a:cs typeface="Arial"/>
              </a:rPr>
              <a:t>		}</a:t>
            </a:r>
          </a:p>
          <a:p>
            <a:r>
              <a:rPr lang="nl-NL" sz="2400" dirty="0">
                <a:latin typeface="Arial"/>
                <a:cs typeface="Arial"/>
              </a:rPr>
              <a:t>		return data; </a:t>
            </a:r>
          </a:p>
          <a:p>
            <a:r>
              <a:rPr lang="nl-NL" sz="2400" dirty="0">
                <a:latin typeface="Arial"/>
                <a:cs typeface="Arial"/>
              </a:rPr>
              <a:t>	}</a:t>
            </a:r>
            <a:endParaRPr lang="en-US" sz="2400" dirty="0">
              <a:latin typeface="Arial"/>
              <a:cs typeface="Arial"/>
            </a:endParaRPr>
          </a:p>
        </p:txBody>
      </p:sp>
    </p:spTree>
    <p:extLst>
      <p:ext uri="{BB962C8B-B14F-4D97-AF65-F5344CB8AC3E}">
        <p14:creationId xmlns:p14="http://schemas.microsoft.com/office/powerpoint/2010/main" val="3106782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Outline</a:t>
            </a:r>
            <a:endParaRPr lang="en-US" dirty="0">
              <a:latin typeface="Arial"/>
              <a:cs typeface="Arial"/>
            </a:endParaRPr>
          </a:p>
        </p:txBody>
      </p:sp>
      <p:sp>
        <p:nvSpPr>
          <p:cNvPr id="3" name="Content Placeholder 2"/>
          <p:cNvSpPr>
            <a:spLocks noGrp="1"/>
          </p:cNvSpPr>
          <p:nvPr>
            <p:ph idx="1"/>
          </p:nvPr>
        </p:nvSpPr>
        <p:spPr/>
        <p:txBody>
          <a:bodyPr/>
          <a:lstStyle/>
          <a:p>
            <a:r>
              <a:rPr lang="en-US" dirty="0" smtClean="0">
                <a:latin typeface="Arial"/>
                <a:cs typeface="Arial"/>
              </a:rPr>
              <a:t>File IO operations and Exception Handling</a:t>
            </a:r>
          </a:p>
          <a:p>
            <a:r>
              <a:rPr lang="en-US" dirty="0" smtClean="0">
                <a:latin typeface="Arial"/>
                <a:cs typeface="Arial"/>
              </a:rPr>
              <a:t>Searching </a:t>
            </a:r>
            <a:r>
              <a:rPr lang="en-US" dirty="0" smtClean="0">
                <a:latin typeface="Arial"/>
                <a:cs typeface="Arial"/>
              </a:rPr>
              <a:t>Algorithms</a:t>
            </a:r>
          </a:p>
          <a:p>
            <a:pPr lvl="1"/>
            <a:r>
              <a:rPr lang="en-US" dirty="0" smtClean="0">
                <a:latin typeface="Arial"/>
                <a:cs typeface="Arial"/>
              </a:rPr>
              <a:t>Linear Search</a:t>
            </a:r>
          </a:p>
          <a:p>
            <a:pPr lvl="1"/>
            <a:r>
              <a:rPr lang="en-US" dirty="0" smtClean="0">
                <a:latin typeface="Arial"/>
                <a:cs typeface="Arial"/>
              </a:rPr>
              <a:t>Binary Search</a:t>
            </a:r>
          </a:p>
          <a:p>
            <a:r>
              <a:rPr lang="en-US" dirty="0" smtClean="0">
                <a:latin typeface="Arial"/>
                <a:cs typeface="Arial"/>
              </a:rPr>
              <a:t>Sorting Algorithm</a:t>
            </a:r>
          </a:p>
          <a:p>
            <a:pPr lvl="1"/>
            <a:r>
              <a:rPr lang="en-US" dirty="0" smtClean="0">
                <a:latin typeface="Arial"/>
                <a:cs typeface="Arial"/>
              </a:rPr>
              <a:t>Insertion, Selection, Bubble, </a:t>
            </a:r>
            <a:r>
              <a:rPr lang="en-US" dirty="0" smtClean="0">
                <a:latin typeface="Arial"/>
                <a:cs typeface="Arial"/>
              </a:rPr>
              <a:t>Heap, </a:t>
            </a:r>
            <a:r>
              <a:rPr lang="en-US" dirty="0" smtClean="0">
                <a:latin typeface="Arial"/>
                <a:cs typeface="Arial"/>
              </a:rPr>
              <a:t>Quick, Bucket, </a:t>
            </a:r>
            <a:r>
              <a:rPr lang="en-US" smtClean="0">
                <a:latin typeface="Arial"/>
                <a:cs typeface="Arial"/>
              </a:rPr>
              <a:t>Radix </a:t>
            </a:r>
            <a:r>
              <a:rPr lang="en-US" smtClean="0">
                <a:latin typeface="Arial"/>
                <a:cs typeface="Arial"/>
              </a:rPr>
              <a:t>sort</a:t>
            </a:r>
            <a:endParaRPr lang="en-US" dirty="0" smtClean="0">
              <a:latin typeface="Arial"/>
              <a:cs typeface="Arial"/>
            </a:endParaRPr>
          </a:p>
          <a:p>
            <a:pPr lvl="1"/>
            <a:endParaRPr lang="en-US" dirty="0" smtClean="0">
              <a:latin typeface="Arial"/>
              <a:cs typeface="Arial"/>
            </a:endParaRPr>
          </a:p>
          <a:p>
            <a:endParaRPr lang="en-US" dirty="0" smtClean="0">
              <a:latin typeface="Arial"/>
              <a:cs typeface="Arial"/>
            </a:endParaRPr>
          </a:p>
        </p:txBody>
      </p:sp>
    </p:spTree>
    <p:extLst>
      <p:ext uri="{BB962C8B-B14F-4D97-AF65-F5344CB8AC3E}">
        <p14:creationId xmlns:p14="http://schemas.microsoft.com/office/powerpoint/2010/main" val="4276492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Selection Sort (in place)</a:t>
            </a:r>
            <a:endParaRPr lang="en-US" dirty="0">
              <a:latin typeface="Arial"/>
              <a:cs typeface="Arial"/>
            </a:endParaRPr>
          </a:p>
        </p:txBody>
      </p:sp>
      <p:sp>
        <p:nvSpPr>
          <p:cNvPr id="3" name="Content Placeholder 2"/>
          <p:cNvSpPr>
            <a:spLocks noGrp="1"/>
          </p:cNvSpPr>
          <p:nvPr>
            <p:ph idx="1"/>
          </p:nvPr>
        </p:nvSpPr>
        <p:spPr>
          <a:xfrm>
            <a:off x="605218" y="1371600"/>
            <a:ext cx="7622795" cy="4419600"/>
          </a:xfrm>
        </p:spPr>
        <p:txBody>
          <a:bodyPr>
            <a:noAutofit/>
          </a:bodyPr>
          <a:lstStyle/>
          <a:p>
            <a:pPr marL="0" indent="0">
              <a:spcBef>
                <a:spcPts val="0"/>
              </a:spcBef>
              <a:buNone/>
            </a:pPr>
            <a:r>
              <a:rPr lang="en-US" dirty="0" smtClean="0">
                <a:latin typeface="Arial"/>
                <a:cs typeface="Arial"/>
              </a:rPr>
              <a:t>Ascending:</a:t>
            </a:r>
          </a:p>
          <a:p>
            <a:pPr marL="0" indent="0">
              <a:spcBef>
                <a:spcPts val="0"/>
              </a:spcBef>
              <a:buNone/>
            </a:pPr>
            <a:r>
              <a:rPr lang="en-US" dirty="0" smtClean="0">
                <a:solidFill>
                  <a:srgbClr val="FF0000"/>
                </a:solidFill>
                <a:latin typeface="Arial"/>
                <a:cs typeface="Arial"/>
              </a:rPr>
              <a:t>64 25 12 22 11 </a:t>
            </a:r>
            <a:r>
              <a:rPr lang="en-US" dirty="0" smtClean="0">
                <a:latin typeface="Arial"/>
                <a:cs typeface="Arial"/>
              </a:rPr>
              <a:t>// this is the initial, starting state of the array</a:t>
            </a:r>
          </a:p>
          <a:p>
            <a:pPr marL="0" indent="0">
              <a:spcBef>
                <a:spcPts val="0"/>
              </a:spcBef>
              <a:buNone/>
            </a:pPr>
            <a:r>
              <a:rPr lang="en-US" dirty="0" smtClean="0">
                <a:solidFill>
                  <a:srgbClr val="0000FF"/>
                </a:solidFill>
                <a:latin typeface="Arial"/>
                <a:cs typeface="Arial"/>
              </a:rPr>
              <a:t>11</a:t>
            </a:r>
            <a:r>
              <a:rPr lang="en-US" dirty="0" smtClean="0">
                <a:latin typeface="Arial"/>
                <a:cs typeface="Arial"/>
              </a:rPr>
              <a:t> 25 12 22 64 // sorted </a:t>
            </a:r>
            <a:r>
              <a:rPr lang="en-US" dirty="0" err="1" smtClean="0">
                <a:latin typeface="Arial"/>
                <a:cs typeface="Arial"/>
              </a:rPr>
              <a:t>sublist</a:t>
            </a:r>
            <a:r>
              <a:rPr lang="en-US" dirty="0" smtClean="0">
                <a:latin typeface="Arial"/>
                <a:cs typeface="Arial"/>
              </a:rPr>
              <a:t> = {11}</a:t>
            </a:r>
          </a:p>
          <a:p>
            <a:pPr marL="0" indent="0">
              <a:spcBef>
                <a:spcPts val="0"/>
              </a:spcBef>
              <a:buNone/>
            </a:pPr>
            <a:r>
              <a:rPr lang="en-US" dirty="0" smtClean="0">
                <a:solidFill>
                  <a:srgbClr val="0000FF"/>
                </a:solidFill>
                <a:latin typeface="Arial"/>
                <a:cs typeface="Arial"/>
              </a:rPr>
              <a:t>11 12 </a:t>
            </a:r>
            <a:r>
              <a:rPr lang="en-US" dirty="0" smtClean="0">
                <a:latin typeface="Arial"/>
                <a:cs typeface="Arial"/>
              </a:rPr>
              <a:t>25 22 64 // sorted </a:t>
            </a:r>
            <a:r>
              <a:rPr lang="en-US" dirty="0" err="1" smtClean="0">
                <a:latin typeface="Arial"/>
                <a:cs typeface="Arial"/>
              </a:rPr>
              <a:t>sublist</a:t>
            </a:r>
            <a:r>
              <a:rPr lang="en-US" dirty="0" smtClean="0">
                <a:latin typeface="Arial"/>
                <a:cs typeface="Arial"/>
              </a:rPr>
              <a:t> = {11, 12}</a:t>
            </a:r>
          </a:p>
          <a:p>
            <a:pPr marL="0" indent="0">
              <a:spcBef>
                <a:spcPts val="0"/>
              </a:spcBef>
              <a:buNone/>
            </a:pPr>
            <a:r>
              <a:rPr lang="en-US" dirty="0" smtClean="0">
                <a:solidFill>
                  <a:srgbClr val="0000FF"/>
                </a:solidFill>
                <a:latin typeface="Arial"/>
                <a:cs typeface="Arial"/>
              </a:rPr>
              <a:t>11 12 22 </a:t>
            </a:r>
            <a:r>
              <a:rPr lang="en-US" dirty="0" smtClean="0">
                <a:latin typeface="Arial"/>
                <a:cs typeface="Arial"/>
              </a:rPr>
              <a:t>25 64 // sorted </a:t>
            </a:r>
            <a:r>
              <a:rPr lang="en-US" dirty="0" err="1" smtClean="0">
                <a:latin typeface="Arial"/>
                <a:cs typeface="Arial"/>
              </a:rPr>
              <a:t>sublist</a:t>
            </a:r>
            <a:r>
              <a:rPr lang="en-US" dirty="0" smtClean="0">
                <a:latin typeface="Arial"/>
                <a:cs typeface="Arial"/>
              </a:rPr>
              <a:t> = {11, 12, 22}</a:t>
            </a:r>
          </a:p>
          <a:p>
            <a:pPr marL="0" indent="0">
              <a:spcBef>
                <a:spcPts val="0"/>
              </a:spcBef>
              <a:buNone/>
            </a:pPr>
            <a:r>
              <a:rPr lang="en-US" dirty="0" smtClean="0">
                <a:solidFill>
                  <a:srgbClr val="0000FF"/>
                </a:solidFill>
                <a:latin typeface="Arial"/>
                <a:cs typeface="Arial"/>
              </a:rPr>
              <a:t>11 12 22 25 </a:t>
            </a:r>
            <a:r>
              <a:rPr lang="en-US" dirty="0" smtClean="0">
                <a:latin typeface="Arial"/>
                <a:cs typeface="Arial"/>
              </a:rPr>
              <a:t>64 // sorted </a:t>
            </a:r>
            <a:r>
              <a:rPr lang="en-US" dirty="0" err="1" smtClean="0">
                <a:latin typeface="Arial"/>
                <a:cs typeface="Arial"/>
              </a:rPr>
              <a:t>sublist</a:t>
            </a:r>
            <a:r>
              <a:rPr lang="en-US" dirty="0" smtClean="0">
                <a:latin typeface="Arial"/>
                <a:cs typeface="Arial"/>
              </a:rPr>
              <a:t> = {11, 12, 22, 25}</a:t>
            </a:r>
          </a:p>
          <a:p>
            <a:pPr marL="0" indent="0">
              <a:spcBef>
                <a:spcPts val="0"/>
              </a:spcBef>
              <a:buNone/>
            </a:pPr>
            <a:r>
              <a:rPr lang="en-US" dirty="0" smtClean="0">
                <a:solidFill>
                  <a:srgbClr val="0000FF"/>
                </a:solidFill>
                <a:latin typeface="Arial"/>
                <a:cs typeface="Arial"/>
              </a:rPr>
              <a:t>11 12 22 25 64 </a:t>
            </a:r>
            <a:r>
              <a:rPr lang="en-US" dirty="0" smtClean="0">
                <a:latin typeface="Arial"/>
                <a:cs typeface="Arial"/>
              </a:rPr>
              <a:t>// sorted </a:t>
            </a:r>
            <a:r>
              <a:rPr lang="en-US" dirty="0" err="1" smtClean="0">
                <a:latin typeface="Arial"/>
                <a:cs typeface="Arial"/>
              </a:rPr>
              <a:t>sublist</a:t>
            </a:r>
            <a:r>
              <a:rPr lang="en-US" dirty="0" smtClean="0">
                <a:latin typeface="Arial"/>
                <a:cs typeface="Arial"/>
              </a:rPr>
              <a:t> = {11, 12, 22, 25, 64}</a:t>
            </a:r>
          </a:p>
          <a:p>
            <a:pPr marL="0" indent="0">
              <a:spcBef>
                <a:spcPts val="0"/>
              </a:spcBef>
              <a:buNone/>
            </a:pPr>
            <a:r>
              <a:rPr lang="en-US" dirty="0" smtClean="0">
                <a:latin typeface="Arial"/>
                <a:cs typeface="Arial"/>
                <a:hlinkClick r:id="rId3"/>
              </a:rPr>
              <a:t>Video Tutorial</a:t>
            </a:r>
            <a:endParaRPr lang="en-US" dirty="0" smtClean="0">
              <a:latin typeface="Arial"/>
              <a:cs typeface="Arial"/>
            </a:endParaRPr>
          </a:p>
          <a:p>
            <a:pPr marL="0" indent="0">
              <a:spcBef>
                <a:spcPts val="0"/>
              </a:spcBef>
              <a:buNone/>
            </a:pPr>
            <a:r>
              <a:rPr lang="en-US" dirty="0" smtClean="0">
                <a:latin typeface="Arial"/>
                <a:cs typeface="Arial"/>
              </a:rPr>
              <a:t>Sort Descending?</a:t>
            </a:r>
          </a:p>
          <a:p>
            <a:pPr marL="0" indent="0">
              <a:spcBef>
                <a:spcPts val="0"/>
              </a:spcBef>
              <a:buNone/>
            </a:pPr>
            <a:r>
              <a:rPr lang="en-US" dirty="0">
                <a:latin typeface="Arial"/>
                <a:cs typeface="Arial"/>
              </a:rPr>
              <a:t>	</a:t>
            </a:r>
          </a:p>
        </p:txBody>
      </p:sp>
    </p:spTree>
    <p:extLst>
      <p:ext uri="{BB962C8B-B14F-4D97-AF65-F5344CB8AC3E}">
        <p14:creationId xmlns:p14="http://schemas.microsoft.com/office/powerpoint/2010/main" val="206782499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Selection Sort</a:t>
            </a:r>
            <a:endParaRPr lang="en-US" dirty="0">
              <a:latin typeface="Arial"/>
              <a:cs typeface="Arial"/>
            </a:endParaRPr>
          </a:p>
        </p:txBody>
      </p:sp>
      <p:sp>
        <p:nvSpPr>
          <p:cNvPr id="4" name="Rectangle 3"/>
          <p:cNvSpPr/>
          <p:nvPr/>
        </p:nvSpPr>
        <p:spPr>
          <a:xfrm>
            <a:off x="186267" y="1578044"/>
            <a:ext cx="8805333" cy="5632310"/>
          </a:xfrm>
          <a:prstGeom prst="rect">
            <a:avLst/>
          </a:prstGeom>
        </p:spPr>
        <p:txBody>
          <a:bodyPr wrap="square">
            <a:spAutoFit/>
          </a:bodyPr>
          <a:lstStyle/>
          <a:p>
            <a:r>
              <a:rPr lang="en-US" sz="2400" dirty="0">
                <a:latin typeface="Arial"/>
                <a:cs typeface="Arial"/>
              </a:rPr>
              <a:t>public static </a:t>
            </a:r>
            <a:r>
              <a:rPr lang="en-US" sz="2400" dirty="0" err="1">
                <a:latin typeface="Arial"/>
                <a:cs typeface="Arial"/>
              </a:rPr>
              <a:t>int</a:t>
            </a:r>
            <a:r>
              <a:rPr lang="en-US" sz="2400" dirty="0">
                <a:latin typeface="Arial"/>
                <a:cs typeface="Arial"/>
              </a:rPr>
              <a:t>[] </a:t>
            </a:r>
            <a:r>
              <a:rPr lang="en-US" sz="2400" dirty="0" err="1">
                <a:latin typeface="Arial"/>
                <a:cs typeface="Arial"/>
              </a:rPr>
              <a:t>selectionSort</a:t>
            </a:r>
            <a:r>
              <a:rPr lang="en-US" sz="2400" dirty="0">
                <a:latin typeface="Arial"/>
                <a:cs typeface="Arial"/>
              </a:rPr>
              <a:t>(</a:t>
            </a:r>
            <a:r>
              <a:rPr lang="en-US" sz="2400" dirty="0" err="1">
                <a:latin typeface="Arial"/>
                <a:cs typeface="Arial"/>
              </a:rPr>
              <a:t>int</a:t>
            </a:r>
            <a:r>
              <a:rPr lang="en-US" sz="2400" dirty="0">
                <a:latin typeface="Arial"/>
                <a:cs typeface="Arial"/>
              </a:rPr>
              <a:t>[] data){</a:t>
            </a:r>
          </a:p>
          <a:p>
            <a:r>
              <a:rPr lang="hu-HU" sz="2400" dirty="0">
                <a:latin typeface="Arial"/>
                <a:cs typeface="Arial"/>
              </a:rPr>
              <a:t>		int min=0, k=0; </a:t>
            </a:r>
          </a:p>
          <a:p>
            <a:r>
              <a:rPr lang="en-US" sz="2400" dirty="0">
                <a:latin typeface="Arial"/>
                <a:cs typeface="Arial"/>
              </a:rPr>
              <a:t>		for(</a:t>
            </a:r>
            <a:r>
              <a:rPr lang="en-US" sz="2400" dirty="0" err="1">
                <a:latin typeface="Arial"/>
                <a:cs typeface="Arial"/>
              </a:rPr>
              <a:t>int</a:t>
            </a:r>
            <a:r>
              <a:rPr lang="en-US" sz="2400" dirty="0">
                <a:latin typeface="Arial"/>
                <a:cs typeface="Arial"/>
              </a:rPr>
              <a:t> </a:t>
            </a:r>
            <a:r>
              <a:rPr lang="en-US" sz="2400" dirty="0" err="1">
                <a:latin typeface="Arial"/>
                <a:cs typeface="Arial"/>
              </a:rPr>
              <a:t>i</a:t>
            </a:r>
            <a:r>
              <a:rPr lang="en-US" sz="2400" dirty="0">
                <a:latin typeface="Arial"/>
                <a:cs typeface="Arial"/>
              </a:rPr>
              <a:t>=0; </a:t>
            </a:r>
            <a:r>
              <a:rPr lang="en-US" sz="2400" dirty="0" err="1">
                <a:latin typeface="Arial"/>
                <a:cs typeface="Arial"/>
              </a:rPr>
              <a:t>i</a:t>
            </a:r>
            <a:r>
              <a:rPr lang="en-US" sz="2400" dirty="0">
                <a:latin typeface="Arial"/>
                <a:cs typeface="Arial"/>
              </a:rPr>
              <a:t>&lt;data.length-1; </a:t>
            </a:r>
            <a:r>
              <a:rPr lang="en-US" sz="2400" dirty="0" err="1">
                <a:latin typeface="Arial"/>
                <a:cs typeface="Arial"/>
              </a:rPr>
              <a:t>i</a:t>
            </a:r>
            <a:r>
              <a:rPr lang="en-US" sz="2400" dirty="0">
                <a:latin typeface="Arial"/>
                <a:cs typeface="Arial"/>
              </a:rPr>
              <a:t>++){</a:t>
            </a:r>
          </a:p>
          <a:p>
            <a:r>
              <a:rPr lang="pt-BR" sz="2400" dirty="0">
                <a:latin typeface="Arial"/>
                <a:cs typeface="Arial"/>
              </a:rPr>
              <a:t>			min = data[</a:t>
            </a:r>
            <a:r>
              <a:rPr lang="pt-BR" sz="2400" dirty="0" err="1">
                <a:latin typeface="Arial"/>
                <a:cs typeface="Arial"/>
              </a:rPr>
              <a:t>i</a:t>
            </a:r>
            <a:r>
              <a:rPr lang="pt-BR" sz="2400" dirty="0">
                <a:latin typeface="Arial"/>
                <a:cs typeface="Arial"/>
              </a:rPr>
              <a:t>];</a:t>
            </a:r>
          </a:p>
          <a:p>
            <a:r>
              <a:rPr lang="pt-BR" sz="2400" dirty="0">
                <a:latin typeface="Arial"/>
                <a:cs typeface="Arial"/>
              </a:rPr>
              <a:t>			for(</a:t>
            </a:r>
            <a:r>
              <a:rPr lang="pt-BR" sz="2400" dirty="0" err="1">
                <a:latin typeface="Arial"/>
                <a:cs typeface="Arial"/>
              </a:rPr>
              <a:t>int</a:t>
            </a:r>
            <a:r>
              <a:rPr lang="pt-BR" sz="2400" dirty="0">
                <a:latin typeface="Arial"/>
                <a:cs typeface="Arial"/>
              </a:rPr>
              <a:t> </a:t>
            </a:r>
            <a:r>
              <a:rPr lang="pt-BR" sz="2400" dirty="0" err="1">
                <a:latin typeface="Arial"/>
                <a:cs typeface="Arial"/>
              </a:rPr>
              <a:t>j</a:t>
            </a:r>
            <a:r>
              <a:rPr lang="pt-BR" sz="2400" dirty="0">
                <a:latin typeface="Arial"/>
                <a:cs typeface="Arial"/>
              </a:rPr>
              <a:t>=i+1; </a:t>
            </a:r>
            <a:r>
              <a:rPr lang="pt-BR" sz="2400" dirty="0" err="1">
                <a:latin typeface="Arial"/>
                <a:cs typeface="Arial"/>
              </a:rPr>
              <a:t>j</a:t>
            </a:r>
            <a:r>
              <a:rPr lang="pt-BR" sz="2400" dirty="0">
                <a:latin typeface="Arial"/>
                <a:cs typeface="Arial"/>
              </a:rPr>
              <a:t>&lt;</a:t>
            </a:r>
            <a:r>
              <a:rPr lang="pt-BR" sz="2400" dirty="0" err="1">
                <a:latin typeface="Arial"/>
                <a:cs typeface="Arial"/>
              </a:rPr>
              <a:t>data.length</a:t>
            </a:r>
            <a:r>
              <a:rPr lang="pt-BR" sz="2400" dirty="0">
                <a:latin typeface="Arial"/>
                <a:cs typeface="Arial"/>
              </a:rPr>
              <a:t>; </a:t>
            </a:r>
            <a:r>
              <a:rPr lang="pt-BR" sz="2400" dirty="0" err="1">
                <a:latin typeface="Arial"/>
                <a:cs typeface="Arial"/>
              </a:rPr>
              <a:t>j</a:t>
            </a:r>
            <a:r>
              <a:rPr lang="pt-BR" sz="2400" dirty="0">
                <a:latin typeface="Arial"/>
                <a:cs typeface="Arial"/>
              </a:rPr>
              <a:t>++){</a:t>
            </a:r>
          </a:p>
          <a:p>
            <a:r>
              <a:rPr lang="pt-BR" sz="2400" dirty="0">
                <a:latin typeface="Arial"/>
                <a:cs typeface="Arial"/>
              </a:rPr>
              <a:t>				</a:t>
            </a:r>
            <a:r>
              <a:rPr lang="pt-BR" sz="2400" dirty="0" err="1">
                <a:latin typeface="Arial"/>
                <a:cs typeface="Arial"/>
              </a:rPr>
              <a:t>if</a:t>
            </a:r>
            <a:r>
              <a:rPr lang="pt-BR" sz="2400" dirty="0">
                <a:latin typeface="Arial"/>
                <a:cs typeface="Arial"/>
              </a:rPr>
              <a:t>(min &gt; data[</a:t>
            </a:r>
            <a:r>
              <a:rPr lang="pt-BR" sz="2400" dirty="0" err="1">
                <a:latin typeface="Arial"/>
                <a:cs typeface="Arial"/>
              </a:rPr>
              <a:t>j</a:t>
            </a:r>
            <a:r>
              <a:rPr lang="pt-BR" sz="2400" dirty="0">
                <a:latin typeface="Arial"/>
                <a:cs typeface="Arial"/>
              </a:rPr>
              <a:t>]) {</a:t>
            </a:r>
          </a:p>
          <a:p>
            <a:r>
              <a:rPr lang="pt-BR" sz="2400" dirty="0">
                <a:latin typeface="Arial"/>
                <a:cs typeface="Arial"/>
              </a:rPr>
              <a:t>					min = data[</a:t>
            </a:r>
            <a:r>
              <a:rPr lang="pt-BR" sz="2400" dirty="0" err="1">
                <a:latin typeface="Arial"/>
                <a:cs typeface="Arial"/>
              </a:rPr>
              <a:t>j</a:t>
            </a:r>
            <a:r>
              <a:rPr lang="pt-BR" sz="2400" dirty="0">
                <a:latin typeface="Arial"/>
                <a:cs typeface="Arial"/>
              </a:rPr>
              <a:t>]; </a:t>
            </a:r>
          </a:p>
          <a:p>
            <a:r>
              <a:rPr lang="hr-HR" sz="2400" dirty="0">
                <a:latin typeface="Arial"/>
                <a:cs typeface="Arial"/>
              </a:rPr>
              <a:t>					k=j</a:t>
            </a:r>
            <a:r>
              <a:rPr lang="hr-HR" sz="2400" dirty="0" smtClean="0">
                <a:latin typeface="Arial"/>
                <a:cs typeface="Arial"/>
              </a:rPr>
              <a:t>; }}</a:t>
            </a:r>
            <a:endParaRPr lang="hr-HR" sz="2400" dirty="0">
              <a:latin typeface="Arial"/>
              <a:cs typeface="Arial"/>
            </a:endParaRPr>
          </a:p>
          <a:p>
            <a:r>
              <a:rPr lang="pt-BR" sz="2400" dirty="0">
                <a:latin typeface="Arial"/>
                <a:cs typeface="Arial"/>
              </a:rPr>
              <a:t>			</a:t>
            </a:r>
            <a:r>
              <a:rPr lang="pt-BR" sz="2400" dirty="0" err="1">
                <a:latin typeface="Arial"/>
                <a:cs typeface="Arial"/>
              </a:rPr>
              <a:t>if</a:t>
            </a:r>
            <a:r>
              <a:rPr lang="pt-BR" sz="2400" dirty="0">
                <a:latin typeface="Arial"/>
                <a:cs typeface="Arial"/>
              </a:rPr>
              <a:t>(data[</a:t>
            </a:r>
            <a:r>
              <a:rPr lang="pt-BR" sz="2400" dirty="0" err="1">
                <a:latin typeface="Arial"/>
                <a:cs typeface="Arial"/>
              </a:rPr>
              <a:t>i</a:t>
            </a:r>
            <a:r>
              <a:rPr lang="pt-BR" sz="2400" dirty="0">
                <a:latin typeface="Arial"/>
                <a:cs typeface="Arial"/>
              </a:rPr>
              <a:t>] &gt; min){ //swap</a:t>
            </a:r>
          </a:p>
          <a:p>
            <a:r>
              <a:rPr lang="pt-BR" sz="2400" dirty="0">
                <a:latin typeface="Arial"/>
                <a:cs typeface="Arial"/>
              </a:rPr>
              <a:t>				</a:t>
            </a:r>
            <a:r>
              <a:rPr lang="pt-BR" sz="2400" dirty="0" err="1">
                <a:latin typeface="Arial"/>
                <a:cs typeface="Arial"/>
              </a:rPr>
              <a:t>int</a:t>
            </a:r>
            <a:r>
              <a:rPr lang="pt-BR" sz="2400" dirty="0">
                <a:latin typeface="Arial"/>
                <a:cs typeface="Arial"/>
              </a:rPr>
              <a:t> </a:t>
            </a:r>
            <a:r>
              <a:rPr lang="pt-BR" sz="2400" dirty="0" err="1">
                <a:latin typeface="Arial"/>
                <a:cs typeface="Arial"/>
              </a:rPr>
              <a:t>temp</a:t>
            </a:r>
            <a:r>
              <a:rPr lang="pt-BR" sz="2400" dirty="0">
                <a:latin typeface="Arial"/>
                <a:cs typeface="Arial"/>
              </a:rPr>
              <a:t> = data[</a:t>
            </a:r>
            <a:r>
              <a:rPr lang="pt-BR" sz="2400" dirty="0" err="1">
                <a:latin typeface="Arial"/>
                <a:cs typeface="Arial"/>
              </a:rPr>
              <a:t>i</a:t>
            </a:r>
            <a:r>
              <a:rPr lang="pt-BR" sz="2400" dirty="0">
                <a:latin typeface="Arial"/>
                <a:cs typeface="Arial"/>
              </a:rPr>
              <a:t>];</a:t>
            </a:r>
          </a:p>
          <a:p>
            <a:r>
              <a:rPr lang="pt-BR" sz="2400" dirty="0">
                <a:latin typeface="Arial"/>
                <a:cs typeface="Arial"/>
              </a:rPr>
              <a:t>				data[</a:t>
            </a:r>
            <a:r>
              <a:rPr lang="pt-BR" sz="2400" dirty="0" err="1">
                <a:latin typeface="Arial"/>
                <a:cs typeface="Arial"/>
              </a:rPr>
              <a:t>i</a:t>
            </a:r>
            <a:r>
              <a:rPr lang="pt-BR" sz="2400" dirty="0">
                <a:latin typeface="Arial"/>
                <a:cs typeface="Arial"/>
              </a:rPr>
              <a:t>] = data[</a:t>
            </a:r>
            <a:r>
              <a:rPr lang="pt-BR" sz="2400" dirty="0" err="1">
                <a:latin typeface="Arial"/>
                <a:cs typeface="Arial"/>
              </a:rPr>
              <a:t>k</a:t>
            </a:r>
            <a:r>
              <a:rPr lang="pt-BR" sz="2400" dirty="0">
                <a:latin typeface="Arial"/>
                <a:cs typeface="Arial"/>
              </a:rPr>
              <a:t>]; </a:t>
            </a:r>
          </a:p>
          <a:p>
            <a:r>
              <a:rPr lang="pt-BR" sz="2400" dirty="0">
                <a:latin typeface="Arial"/>
                <a:cs typeface="Arial"/>
              </a:rPr>
              <a:t>				data[</a:t>
            </a:r>
            <a:r>
              <a:rPr lang="pt-BR" sz="2400" dirty="0" err="1">
                <a:latin typeface="Arial"/>
                <a:cs typeface="Arial"/>
              </a:rPr>
              <a:t>k</a:t>
            </a:r>
            <a:r>
              <a:rPr lang="pt-BR" sz="2400" dirty="0">
                <a:latin typeface="Arial"/>
                <a:cs typeface="Arial"/>
              </a:rPr>
              <a:t>] = </a:t>
            </a:r>
            <a:r>
              <a:rPr lang="pt-BR" sz="2400" dirty="0" err="1">
                <a:latin typeface="Arial"/>
                <a:cs typeface="Arial"/>
              </a:rPr>
              <a:t>temp</a:t>
            </a:r>
            <a:r>
              <a:rPr lang="pt-BR" sz="2400" dirty="0">
                <a:latin typeface="Arial"/>
                <a:cs typeface="Arial"/>
              </a:rPr>
              <a:t>; </a:t>
            </a:r>
          </a:p>
          <a:p>
            <a:r>
              <a:rPr lang="pt-BR" sz="2400" dirty="0">
                <a:latin typeface="Arial"/>
                <a:cs typeface="Arial"/>
              </a:rPr>
              <a:t>			</a:t>
            </a:r>
            <a:r>
              <a:rPr lang="pt-BR" sz="2400" dirty="0" smtClean="0">
                <a:latin typeface="Arial"/>
                <a:cs typeface="Arial"/>
              </a:rPr>
              <a:t>} }</a:t>
            </a:r>
            <a:endParaRPr lang="pt-BR" sz="2400" dirty="0">
              <a:latin typeface="Arial"/>
              <a:cs typeface="Arial"/>
            </a:endParaRPr>
          </a:p>
          <a:p>
            <a:r>
              <a:rPr lang="pt-BR" sz="2400" dirty="0">
                <a:latin typeface="Arial"/>
                <a:cs typeface="Arial"/>
              </a:rPr>
              <a:t>		</a:t>
            </a:r>
            <a:r>
              <a:rPr lang="pt-BR" sz="2400" dirty="0" err="1">
                <a:latin typeface="Arial"/>
                <a:cs typeface="Arial"/>
              </a:rPr>
              <a:t>return</a:t>
            </a:r>
            <a:r>
              <a:rPr lang="pt-BR" sz="2400" dirty="0">
                <a:latin typeface="Arial"/>
                <a:cs typeface="Arial"/>
              </a:rPr>
              <a:t> data</a:t>
            </a:r>
            <a:r>
              <a:rPr lang="pt-BR" sz="2400" dirty="0" smtClean="0">
                <a:latin typeface="Arial"/>
                <a:cs typeface="Arial"/>
              </a:rPr>
              <a:t>;  }</a:t>
            </a:r>
            <a:endParaRPr lang="pt-BR" sz="2400" dirty="0">
              <a:latin typeface="Arial"/>
              <a:cs typeface="Arial"/>
            </a:endParaRPr>
          </a:p>
          <a:p>
            <a:r>
              <a:rPr lang="pt-BR" sz="2400" dirty="0">
                <a:latin typeface="Arial"/>
                <a:cs typeface="Arial"/>
              </a:rPr>
              <a:t>	</a:t>
            </a:r>
            <a:endParaRPr lang="en-US" sz="2400" dirty="0">
              <a:latin typeface="Arial"/>
              <a:cs typeface="Arial"/>
            </a:endParaRPr>
          </a:p>
        </p:txBody>
      </p:sp>
    </p:spTree>
    <p:extLst>
      <p:ext uri="{BB962C8B-B14F-4D97-AF65-F5344CB8AC3E}">
        <p14:creationId xmlns:p14="http://schemas.microsoft.com/office/powerpoint/2010/main" val="477709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8745" y="197346"/>
            <a:ext cx="8879837" cy="6186310"/>
          </a:xfrm>
          <a:prstGeom prst="rect">
            <a:avLst/>
          </a:prstGeom>
        </p:spPr>
        <p:txBody>
          <a:bodyPr wrap="square">
            <a:spAutoFit/>
          </a:bodyPr>
          <a:lstStyle/>
          <a:p>
            <a:r>
              <a:rPr lang="en-US" dirty="0">
                <a:latin typeface="Arial"/>
                <a:cs typeface="Arial"/>
              </a:rPr>
              <a:t>	public </a:t>
            </a:r>
            <a:r>
              <a:rPr lang="en-US" dirty="0" err="1" smtClean="0">
                <a:latin typeface="Arial"/>
                <a:cs typeface="Arial"/>
              </a:rPr>
              <a:t>int</a:t>
            </a:r>
            <a:r>
              <a:rPr lang="en-US" dirty="0">
                <a:latin typeface="Arial"/>
                <a:cs typeface="Arial"/>
              </a:rPr>
              <a:t>[] </a:t>
            </a:r>
            <a:r>
              <a:rPr lang="en-US" dirty="0" err="1" smtClean="0">
                <a:latin typeface="Arial"/>
                <a:cs typeface="Arial"/>
              </a:rPr>
              <a:t>selectionSort</a:t>
            </a:r>
            <a:r>
              <a:rPr lang="en-US" dirty="0" smtClean="0">
                <a:latin typeface="Arial"/>
                <a:cs typeface="Arial"/>
              </a:rPr>
              <a:t>(</a:t>
            </a:r>
            <a:r>
              <a:rPr lang="en-US" dirty="0" err="1">
                <a:latin typeface="Arial"/>
                <a:cs typeface="Arial"/>
              </a:rPr>
              <a:t>int</a:t>
            </a:r>
            <a:r>
              <a:rPr lang="en-US" dirty="0">
                <a:latin typeface="Arial"/>
                <a:cs typeface="Arial"/>
              </a:rPr>
              <a:t>[] data){</a:t>
            </a:r>
          </a:p>
          <a:p>
            <a:r>
              <a:rPr lang="en-US" dirty="0">
                <a:latin typeface="Arial"/>
                <a:cs typeface="Arial"/>
              </a:rPr>
              <a:t>		//we have a sorted list and an unsorted </a:t>
            </a:r>
            <a:r>
              <a:rPr lang="en-US" dirty="0" smtClean="0">
                <a:latin typeface="Arial"/>
                <a:cs typeface="Arial"/>
              </a:rPr>
              <a:t>list.</a:t>
            </a:r>
          </a:p>
          <a:p>
            <a:r>
              <a:rPr lang="en-US" dirty="0">
                <a:latin typeface="Arial"/>
                <a:cs typeface="Arial"/>
              </a:rPr>
              <a:t> </a:t>
            </a:r>
            <a:r>
              <a:rPr lang="en-US" dirty="0" smtClean="0">
                <a:latin typeface="Arial"/>
                <a:cs typeface="Arial"/>
              </a:rPr>
              <a:t>      //’</a:t>
            </a:r>
            <a:r>
              <a:rPr lang="en-US" dirty="0" err="1" smtClean="0">
                <a:latin typeface="Arial"/>
                <a:cs typeface="Arial"/>
              </a:rPr>
              <a:t>i</a:t>
            </a:r>
            <a:r>
              <a:rPr lang="en-US" dirty="0" smtClean="0">
                <a:latin typeface="Arial"/>
                <a:cs typeface="Arial"/>
              </a:rPr>
              <a:t>’ indicates the LB for the unsorted list.</a:t>
            </a:r>
            <a:endParaRPr lang="en-US" dirty="0">
              <a:latin typeface="Arial"/>
              <a:cs typeface="Arial"/>
            </a:endParaRPr>
          </a:p>
          <a:p>
            <a:r>
              <a:rPr lang="en-US" dirty="0">
                <a:latin typeface="Arial"/>
                <a:cs typeface="Arial"/>
              </a:rPr>
              <a:t>		for(</a:t>
            </a:r>
            <a:r>
              <a:rPr lang="en-US" dirty="0" err="1">
                <a:latin typeface="Arial"/>
                <a:cs typeface="Arial"/>
              </a:rPr>
              <a:t>int</a:t>
            </a:r>
            <a:r>
              <a:rPr lang="en-US" dirty="0">
                <a:latin typeface="Arial"/>
                <a:cs typeface="Arial"/>
              </a:rPr>
              <a:t> </a:t>
            </a:r>
            <a:r>
              <a:rPr lang="en-US" dirty="0" err="1">
                <a:latin typeface="Arial"/>
                <a:cs typeface="Arial"/>
              </a:rPr>
              <a:t>i</a:t>
            </a:r>
            <a:r>
              <a:rPr lang="en-US" dirty="0">
                <a:latin typeface="Arial"/>
                <a:cs typeface="Arial"/>
              </a:rPr>
              <a:t>=0; </a:t>
            </a:r>
            <a:r>
              <a:rPr lang="en-US" dirty="0" err="1">
                <a:latin typeface="Arial"/>
                <a:cs typeface="Arial"/>
              </a:rPr>
              <a:t>i</a:t>
            </a:r>
            <a:r>
              <a:rPr lang="en-US" dirty="0">
                <a:latin typeface="Arial"/>
                <a:cs typeface="Arial"/>
              </a:rPr>
              <a:t>&lt;data.length-1 ; </a:t>
            </a:r>
            <a:r>
              <a:rPr lang="en-US" dirty="0" err="1">
                <a:latin typeface="Arial"/>
                <a:cs typeface="Arial"/>
              </a:rPr>
              <a:t>i</a:t>
            </a:r>
            <a:r>
              <a:rPr lang="en-US" dirty="0">
                <a:latin typeface="Arial"/>
                <a:cs typeface="Arial"/>
              </a:rPr>
              <a:t>++){</a:t>
            </a:r>
          </a:p>
          <a:p>
            <a:r>
              <a:rPr lang="fr-FR" dirty="0">
                <a:latin typeface="Arial"/>
                <a:cs typeface="Arial"/>
              </a:rPr>
              <a:t>			</a:t>
            </a:r>
            <a:r>
              <a:rPr lang="fr-FR" dirty="0" err="1">
                <a:latin typeface="Arial"/>
                <a:cs typeface="Arial"/>
              </a:rPr>
              <a:t>int</a:t>
            </a:r>
            <a:r>
              <a:rPr lang="fr-FR" dirty="0">
                <a:latin typeface="Arial"/>
                <a:cs typeface="Arial"/>
              </a:rPr>
              <a:t> </a:t>
            </a:r>
            <a:r>
              <a:rPr lang="fr-FR" dirty="0" err="1">
                <a:latin typeface="Arial"/>
                <a:cs typeface="Arial"/>
              </a:rPr>
              <a:t>min_ix</a:t>
            </a:r>
            <a:r>
              <a:rPr lang="fr-FR" dirty="0">
                <a:latin typeface="Arial"/>
                <a:cs typeface="Arial"/>
              </a:rPr>
              <a:t> = i; </a:t>
            </a:r>
          </a:p>
          <a:p>
            <a:r>
              <a:rPr lang="fr-FR" dirty="0">
                <a:latin typeface="Arial"/>
                <a:cs typeface="Arial"/>
              </a:rPr>
              <a:t>			for(</a:t>
            </a:r>
            <a:r>
              <a:rPr lang="fr-FR" dirty="0" err="1">
                <a:latin typeface="Arial"/>
                <a:cs typeface="Arial"/>
              </a:rPr>
              <a:t>int</a:t>
            </a:r>
            <a:r>
              <a:rPr lang="fr-FR" dirty="0">
                <a:latin typeface="Arial"/>
                <a:cs typeface="Arial"/>
              </a:rPr>
              <a:t> j=i+1; j&lt;</a:t>
            </a:r>
            <a:r>
              <a:rPr lang="fr-FR" dirty="0" err="1">
                <a:latin typeface="Arial"/>
                <a:cs typeface="Arial"/>
              </a:rPr>
              <a:t>data.length</a:t>
            </a:r>
            <a:r>
              <a:rPr lang="fr-FR" dirty="0">
                <a:latin typeface="Arial"/>
                <a:cs typeface="Arial"/>
              </a:rPr>
              <a:t>; j++){</a:t>
            </a:r>
          </a:p>
          <a:p>
            <a:r>
              <a:rPr lang="nl-NL" dirty="0">
                <a:latin typeface="Arial"/>
                <a:cs typeface="Arial"/>
              </a:rPr>
              <a:t>				</a:t>
            </a:r>
            <a:r>
              <a:rPr lang="nl-NL" dirty="0" err="1">
                <a:latin typeface="Arial"/>
                <a:cs typeface="Arial"/>
              </a:rPr>
              <a:t>if</a:t>
            </a:r>
            <a:r>
              <a:rPr lang="nl-NL" dirty="0">
                <a:latin typeface="Arial"/>
                <a:cs typeface="Arial"/>
              </a:rPr>
              <a:t>(data[j] &lt; data[</a:t>
            </a:r>
            <a:r>
              <a:rPr lang="nl-NL" dirty="0" err="1">
                <a:latin typeface="Arial"/>
                <a:cs typeface="Arial"/>
              </a:rPr>
              <a:t>min_ix</a:t>
            </a:r>
            <a:r>
              <a:rPr lang="nl-NL" dirty="0">
                <a:latin typeface="Arial"/>
                <a:cs typeface="Arial"/>
              </a:rPr>
              <a:t>]){</a:t>
            </a:r>
          </a:p>
          <a:p>
            <a:r>
              <a:rPr lang="fr-FR" dirty="0">
                <a:latin typeface="Arial"/>
                <a:cs typeface="Arial"/>
              </a:rPr>
              <a:t>					</a:t>
            </a:r>
            <a:r>
              <a:rPr lang="fr-FR" dirty="0" err="1">
                <a:latin typeface="Arial"/>
                <a:cs typeface="Arial"/>
              </a:rPr>
              <a:t>min_ix</a:t>
            </a:r>
            <a:r>
              <a:rPr lang="fr-FR" dirty="0">
                <a:latin typeface="Arial"/>
                <a:cs typeface="Arial"/>
              </a:rPr>
              <a:t> = j; </a:t>
            </a:r>
          </a:p>
          <a:p>
            <a:r>
              <a:rPr lang="fr-FR" dirty="0">
                <a:latin typeface="Arial"/>
                <a:cs typeface="Arial"/>
              </a:rPr>
              <a:t>				}</a:t>
            </a:r>
          </a:p>
          <a:p>
            <a:r>
              <a:rPr lang="fr-FR" dirty="0">
                <a:latin typeface="Arial"/>
                <a:cs typeface="Arial"/>
              </a:rPr>
              <a:t>			}</a:t>
            </a:r>
          </a:p>
          <a:p>
            <a:r>
              <a:rPr lang="fr-FR" dirty="0">
                <a:latin typeface="Arial"/>
                <a:cs typeface="Arial"/>
              </a:rPr>
              <a:t>			if(i!= </a:t>
            </a:r>
            <a:r>
              <a:rPr lang="fr-FR" dirty="0" err="1">
                <a:latin typeface="Arial"/>
                <a:cs typeface="Arial"/>
              </a:rPr>
              <a:t>min_ix</a:t>
            </a:r>
            <a:r>
              <a:rPr lang="fr-FR" dirty="0">
                <a:latin typeface="Arial"/>
                <a:cs typeface="Arial"/>
              </a:rPr>
              <a:t>) {</a:t>
            </a:r>
          </a:p>
          <a:p>
            <a:r>
              <a:rPr lang="fr-FR" dirty="0">
                <a:latin typeface="Arial"/>
                <a:cs typeface="Arial"/>
              </a:rPr>
              <a:t>				//swap data[i] and data[</a:t>
            </a:r>
            <a:r>
              <a:rPr lang="fr-FR" dirty="0" err="1">
                <a:latin typeface="Arial"/>
                <a:cs typeface="Arial"/>
              </a:rPr>
              <a:t>min_ix</a:t>
            </a:r>
            <a:r>
              <a:rPr lang="fr-FR" dirty="0">
                <a:latin typeface="Arial"/>
                <a:cs typeface="Arial"/>
              </a:rPr>
              <a:t>]</a:t>
            </a:r>
          </a:p>
          <a:p>
            <a:r>
              <a:rPr lang="nl-NL" dirty="0">
                <a:latin typeface="Arial"/>
                <a:cs typeface="Arial"/>
              </a:rPr>
              <a:t>				int temp = data[i];</a:t>
            </a:r>
          </a:p>
          <a:p>
            <a:r>
              <a:rPr lang="nl-NL" dirty="0">
                <a:latin typeface="Arial"/>
                <a:cs typeface="Arial"/>
              </a:rPr>
              <a:t>				data[i] = data[</a:t>
            </a:r>
            <a:r>
              <a:rPr lang="nl-NL" dirty="0" err="1">
                <a:latin typeface="Arial"/>
                <a:cs typeface="Arial"/>
              </a:rPr>
              <a:t>min_ix</a:t>
            </a:r>
            <a:r>
              <a:rPr lang="nl-NL" dirty="0">
                <a:latin typeface="Arial"/>
                <a:cs typeface="Arial"/>
              </a:rPr>
              <a:t>];</a:t>
            </a:r>
          </a:p>
          <a:p>
            <a:r>
              <a:rPr lang="nl-NL" dirty="0">
                <a:latin typeface="Arial"/>
                <a:cs typeface="Arial"/>
              </a:rPr>
              <a:t>				data[</a:t>
            </a:r>
            <a:r>
              <a:rPr lang="nl-NL" dirty="0" err="1">
                <a:latin typeface="Arial"/>
                <a:cs typeface="Arial"/>
              </a:rPr>
              <a:t>min_ix</a:t>
            </a:r>
            <a:r>
              <a:rPr lang="nl-NL" dirty="0">
                <a:latin typeface="Arial"/>
                <a:cs typeface="Arial"/>
              </a:rPr>
              <a:t>] = temp; </a:t>
            </a:r>
          </a:p>
          <a:p>
            <a:r>
              <a:rPr lang="nl-NL" dirty="0">
                <a:latin typeface="Arial"/>
                <a:cs typeface="Arial"/>
              </a:rPr>
              <a:t>			}</a:t>
            </a:r>
          </a:p>
          <a:p>
            <a:r>
              <a:rPr lang="nl-NL" dirty="0">
                <a:latin typeface="Arial"/>
                <a:cs typeface="Arial"/>
              </a:rPr>
              <a:t>			</a:t>
            </a:r>
            <a:r>
              <a:rPr lang="nl-NL" dirty="0" err="1">
                <a:latin typeface="Arial"/>
                <a:cs typeface="Arial"/>
              </a:rPr>
              <a:t>System.</a:t>
            </a:r>
            <a:r>
              <a:rPr lang="nl-NL" i="1" dirty="0" err="1">
                <a:latin typeface="Arial"/>
                <a:cs typeface="Arial"/>
              </a:rPr>
              <a:t>out.println</a:t>
            </a:r>
            <a:r>
              <a:rPr lang="nl-NL" i="1" dirty="0">
                <a:latin typeface="Arial"/>
                <a:cs typeface="Arial"/>
              </a:rPr>
              <a:t>("</a:t>
            </a:r>
            <a:r>
              <a:rPr lang="nl-NL" i="1" dirty="0" err="1">
                <a:latin typeface="Arial"/>
                <a:cs typeface="Arial"/>
              </a:rPr>
              <a:t>printing</a:t>
            </a:r>
            <a:r>
              <a:rPr lang="nl-NL" i="1" dirty="0">
                <a:latin typeface="Arial"/>
                <a:cs typeface="Arial"/>
              </a:rPr>
              <a:t> the </a:t>
            </a:r>
            <a:r>
              <a:rPr lang="nl-NL" i="1" dirty="0" err="1">
                <a:latin typeface="Arial"/>
                <a:cs typeface="Arial"/>
              </a:rPr>
              <a:t>updated</a:t>
            </a:r>
            <a:r>
              <a:rPr lang="nl-NL" i="1" dirty="0">
                <a:latin typeface="Arial"/>
                <a:cs typeface="Arial"/>
              </a:rPr>
              <a:t> list");</a:t>
            </a:r>
          </a:p>
          <a:p>
            <a:r>
              <a:rPr lang="nl-NL" dirty="0">
                <a:latin typeface="Arial"/>
                <a:cs typeface="Arial"/>
              </a:rPr>
              <a:t>			</a:t>
            </a:r>
            <a:r>
              <a:rPr lang="nl-NL" i="1" dirty="0">
                <a:latin typeface="Arial"/>
                <a:cs typeface="Arial"/>
              </a:rPr>
              <a:t>print(data);</a:t>
            </a:r>
          </a:p>
          <a:p>
            <a:r>
              <a:rPr lang="nl-NL" dirty="0">
                <a:latin typeface="Arial"/>
                <a:cs typeface="Arial"/>
              </a:rPr>
              <a:t>			</a:t>
            </a:r>
            <a:r>
              <a:rPr lang="nl-NL" dirty="0" err="1">
                <a:latin typeface="Arial"/>
                <a:cs typeface="Arial"/>
              </a:rPr>
              <a:t>System.</a:t>
            </a:r>
            <a:r>
              <a:rPr lang="nl-NL" i="1" dirty="0" err="1">
                <a:latin typeface="Arial"/>
                <a:cs typeface="Arial"/>
              </a:rPr>
              <a:t>out.println</a:t>
            </a:r>
            <a:r>
              <a:rPr lang="nl-NL" i="1" dirty="0">
                <a:latin typeface="Arial"/>
                <a:cs typeface="Arial"/>
              </a:rPr>
              <a:t>();</a:t>
            </a:r>
          </a:p>
          <a:p>
            <a:r>
              <a:rPr lang="nl-NL" dirty="0">
                <a:latin typeface="Arial"/>
                <a:cs typeface="Arial"/>
              </a:rPr>
              <a:t>		}</a:t>
            </a:r>
          </a:p>
          <a:p>
            <a:r>
              <a:rPr lang="nl-NL" dirty="0">
                <a:latin typeface="Arial"/>
                <a:cs typeface="Arial"/>
              </a:rPr>
              <a:t>		return data;</a:t>
            </a:r>
          </a:p>
          <a:p>
            <a:r>
              <a:rPr lang="nl-NL" dirty="0">
                <a:latin typeface="Arial"/>
                <a:cs typeface="Arial"/>
              </a:rPr>
              <a:t>	}</a:t>
            </a:r>
            <a:endParaRPr lang="en-US" dirty="0">
              <a:latin typeface="Arial"/>
              <a:cs typeface="Arial"/>
            </a:endParaRPr>
          </a:p>
        </p:txBody>
      </p:sp>
    </p:spTree>
    <p:extLst>
      <p:ext uri="{BB962C8B-B14F-4D97-AF65-F5344CB8AC3E}">
        <p14:creationId xmlns:p14="http://schemas.microsoft.com/office/powerpoint/2010/main" val="2870874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Bubble sort (in place)</a:t>
            </a:r>
            <a:endParaRPr lang="en-US" dirty="0">
              <a:latin typeface="Arial"/>
              <a:cs typeface="Arial"/>
            </a:endParaRPr>
          </a:p>
        </p:txBody>
      </p:sp>
      <p:pic>
        <p:nvPicPr>
          <p:cNvPr id="4" name="Content Placeholder 3"/>
          <p:cNvPicPr>
            <a:picLocks noGrp="1" noChangeAspect="1"/>
          </p:cNvPicPr>
          <p:nvPr>
            <p:ph idx="1"/>
          </p:nvPr>
        </p:nvPicPr>
        <p:blipFill>
          <a:blip r:embed="rId2"/>
          <a:srcRect t="27587" b="27587"/>
          <a:stretch>
            <a:fillRect/>
          </a:stretch>
        </p:blipFill>
        <p:spPr/>
      </p:pic>
    </p:spTree>
    <p:extLst>
      <p:ext uri="{BB962C8B-B14F-4D97-AF65-F5344CB8AC3E}">
        <p14:creationId xmlns:p14="http://schemas.microsoft.com/office/powerpoint/2010/main" val="14989411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Bubble sort</a:t>
            </a:r>
            <a:endParaRPr lang="en-US" dirty="0">
              <a:latin typeface="Arial"/>
              <a:cs typeface="Arial"/>
            </a:endParaRPr>
          </a:p>
        </p:txBody>
      </p:sp>
      <p:sp>
        <p:nvSpPr>
          <p:cNvPr id="4" name="Rectangle 3"/>
          <p:cNvSpPr/>
          <p:nvPr/>
        </p:nvSpPr>
        <p:spPr>
          <a:xfrm>
            <a:off x="994181" y="1878846"/>
            <a:ext cx="5508706" cy="3416320"/>
          </a:xfrm>
          <a:prstGeom prst="rect">
            <a:avLst/>
          </a:prstGeom>
        </p:spPr>
        <p:txBody>
          <a:bodyPr wrap="square">
            <a:spAutoFit/>
          </a:bodyPr>
          <a:lstStyle/>
          <a:p>
            <a:r>
              <a:rPr lang="tr-TR" sz="2400" dirty="0" smtClean="0">
                <a:latin typeface="Arial"/>
                <a:cs typeface="Arial"/>
              </a:rPr>
              <a:t>	</a:t>
            </a:r>
            <a:r>
              <a:rPr lang="tr-TR" sz="2400" dirty="0" err="1" smtClean="0">
                <a:latin typeface="Arial"/>
                <a:cs typeface="Arial"/>
              </a:rPr>
              <a:t>for</a:t>
            </a:r>
            <a:r>
              <a:rPr lang="tr-TR" sz="2400" dirty="0" smtClean="0">
                <a:latin typeface="Arial"/>
                <a:cs typeface="Arial"/>
              </a:rPr>
              <a:t>(</a:t>
            </a:r>
            <a:r>
              <a:rPr lang="tr-TR" sz="2400" dirty="0" err="1" smtClean="0">
                <a:latin typeface="Arial"/>
                <a:cs typeface="Arial"/>
              </a:rPr>
              <a:t>int</a:t>
            </a:r>
            <a:r>
              <a:rPr lang="tr-TR" sz="2400" dirty="0" smtClean="0">
                <a:latin typeface="Arial"/>
                <a:cs typeface="Arial"/>
              </a:rPr>
              <a:t> x=0; x&lt;n; x++) {</a:t>
            </a:r>
          </a:p>
          <a:p>
            <a:r>
              <a:rPr lang="tr-TR" sz="2400" dirty="0" smtClean="0">
                <a:latin typeface="Arial"/>
                <a:cs typeface="Arial"/>
              </a:rPr>
              <a:t>		</a:t>
            </a:r>
            <a:r>
              <a:rPr lang="tr-TR" sz="2400" dirty="0" err="1" smtClean="0">
                <a:latin typeface="Arial"/>
                <a:cs typeface="Arial"/>
              </a:rPr>
              <a:t>for</a:t>
            </a:r>
            <a:r>
              <a:rPr lang="tr-TR" sz="2400" dirty="0" smtClean="0">
                <a:latin typeface="Arial"/>
                <a:cs typeface="Arial"/>
              </a:rPr>
              <a:t>(</a:t>
            </a:r>
            <a:r>
              <a:rPr lang="tr-TR" sz="2400" dirty="0" err="1" smtClean="0">
                <a:latin typeface="Arial"/>
                <a:cs typeface="Arial"/>
              </a:rPr>
              <a:t>int</a:t>
            </a:r>
            <a:r>
              <a:rPr lang="tr-TR" sz="2400" dirty="0" smtClean="0">
                <a:latin typeface="Arial"/>
                <a:cs typeface="Arial"/>
              </a:rPr>
              <a:t> y=0; y&lt;n-1; y++)	{</a:t>
            </a:r>
          </a:p>
          <a:p>
            <a:r>
              <a:rPr lang="tr-TR" sz="2400" dirty="0" smtClean="0">
                <a:latin typeface="Arial"/>
                <a:cs typeface="Arial"/>
              </a:rPr>
              <a:t>			</a:t>
            </a:r>
            <a:r>
              <a:rPr lang="tr-TR" sz="2400" dirty="0" err="1" smtClean="0">
                <a:latin typeface="Arial"/>
                <a:cs typeface="Arial"/>
              </a:rPr>
              <a:t>if</a:t>
            </a:r>
            <a:r>
              <a:rPr lang="tr-TR" sz="2400" dirty="0" smtClean="0">
                <a:latin typeface="Arial"/>
                <a:cs typeface="Arial"/>
              </a:rPr>
              <a:t>(</a:t>
            </a:r>
            <a:r>
              <a:rPr lang="tr-TR" sz="2400" dirty="0" err="1" smtClean="0">
                <a:latin typeface="Arial"/>
                <a:cs typeface="Arial"/>
              </a:rPr>
              <a:t>array</a:t>
            </a:r>
            <a:r>
              <a:rPr lang="tr-TR" sz="2400" dirty="0" smtClean="0">
                <a:latin typeface="Arial"/>
                <a:cs typeface="Arial"/>
              </a:rPr>
              <a:t>[y]&gt;</a:t>
            </a:r>
            <a:r>
              <a:rPr lang="tr-TR" sz="2400" dirty="0" err="1" smtClean="0">
                <a:latin typeface="Arial"/>
                <a:cs typeface="Arial"/>
              </a:rPr>
              <a:t>array</a:t>
            </a:r>
            <a:r>
              <a:rPr lang="tr-TR" sz="2400" dirty="0" smtClean="0">
                <a:latin typeface="Arial"/>
                <a:cs typeface="Arial"/>
              </a:rPr>
              <a:t>[y+1]){</a:t>
            </a:r>
          </a:p>
          <a:p>
            <a:r>
              <a:rPr lang="tr-TR" sz="2400" dirty="0" smtClean="0">
                <a:latin typeface="Arial"/>
                <a:cs typeface="Arial"/>
              </a:rPr>
              <a:t>				</a:t>
            </a:r>
            <a:r>
              <a:rPr lang="tr-TR" sz="2400" dirty="0" err="1" smtClean="0">
                <a:latin typeface="Arial"/>
                <a:cs typeface="Arial"/>
              </a:rPr>
              <a:t>int</a:t>
            </a:r>
            <a:r>
              <a:rPr lang="tr-TR" sz="2400" dirty="0" smtClean="0">
                <a:latin typeface="Arial"/>
                <a:cs typeface="Arial"/>
              </a:rPr>
              <a:t> </a:t>
            </a:r>
            <a:r>
              <a:rPr lang="tr-TR" sz="2400" dirty="0" err="1" smtClean="0">
                <a:latin typeface="Arial"/>
                <a:cs typeface="Arial"/>
              </a:rPr>
              <a:t>temp</a:t>
            </a:r>
            <a:r>
              <a:rPr lang="tr-TR" sz="2400" dirty="0" smtClean="0">
                <a:latin typeface="Arial"/>
                <a:cs typeface="Arial"/>
              </a:rPr>
              <a:t> = </a:t>
            </a:r>
            <a:r>
              <a:rPr lang="tr-TR" sz="2400" dirty="0" err="1" smtClean="0">
                <a:latin typeface="Arial"/>
                <a:cs typeface="Arial"/>
              </a:rPr>
              <a:t>array</a:t>
            </a:r>
            <a:r>
              <a:rPr lang="tr-TR" sz="2400" dirty="0" smtClean="0">
                <a:latin typeface="Arial"/>
                <a:cs typeface="Arial"/>
              </a:rPr>
              <a:t>[y+1];</a:t>
            </a:r>
          </a:p>
          <a:p>
            <a:r>
              <a:rPr lang="tr-TR" sz="2400" dirty="0" smtClean="0">
                <a:latin typeface="Arial"/>
                <a:cs typeface="Arial"/>
              </a:rPr>
              <a:t>				</a:t>
            </a:r>
            <a:r>
              <a:rPr lang="tr-TR" sz="2400" dirty="0" err="1" smtClean="0">
                <a:latin typeface="Arial"/>
                <a:cs typeface="Arial"/>
              </a:rPr>
              <a:t>array</a:t>
            </a:r>
            <a:r>
              <a:rPr lang="tr-TR" sz="2400" dirty="0" smtClean="0">
                <a:latin typeface="Arial"/>
                <a:cs typeface="Arial"/>
              </a:rPr>
              <a:t>[y+1] = </a:t>
            </a:r>
            <a:r>
              <a:rPr lang="tr-TR" sz="2400" dirty="0" err="1" smtClean="0">
                <a:latin typeface="Arial"/>
                <a:cs typeface="Arial"/>
              </a:rPr>
              <a:t>array</a:t>
            </a:r>
            <a:r>
              <a:rPr lang="tr-TR" sz="2400" dirty="0" smtClean="0">
                <a:latin typeface="Arial"/>
                <a:cs typeface="Arial"/>
              </a:rPr>
              <a:t>[y];</a:t>
            </a:r>
          </a:p>
          <a:p>
            <a:r>
              <a:rPr lang="tr-TR" sz="2400" dirty="0" smtClean="0">
                <a:latin typeface="Arial"/>
                <a:cs typeface="Arial"/>
              </a:rPr>
              <a:t>				</a:t>
            </a:r>
            <a:r>
              <a:rPr lang="tr-TR" sz="2400" dirty="0" err="1" smtClean="0">
                <a:latin typeface="Arial"/>
                <a:cs typeface="Arial"/>
              </a:rPr>
              <a:t>array</a:t>
            </a:r>
            <a:r>
              <a:rPr lang="tr-TR" sz="2400" dirty="0" smtClean="0">
                <a:latin typeface="Arial"/>
                <a:cs typeface="Arial"/>
              </a:rPr>
              <a:t>[y] = </a:t>
            </a:r>
            <a:r>
              <a:rPr lang="tr-TR" sz="2400" dirty="0" err="1" smtClean="0">
                <a:latin typeface="Arial"/>
                <a:cs typeface="Arial"/>
              </a:rPr>
              <a:t>temp</a:t>
            </a:r>
            <a:r>
              <a:rPr lang="tr-TR" sz="2400" dirty="0" smtClean="0">
                <a:latin typeface="Arial"/>
                <a:cs typeface="Arial"/>
              </a:rPr>
              <a:t>;</a:t>
            </a:r>
          </a:p>
          <a:p>
            <a:r>
              <a:rPr lang="tr-TR" sz="2400" dirty="0" smtClean="0">
                <a:latin typeface="Arial"/>
                <a:cs typeface="Arial"/>
              </a:rPr>
              <a:t>			}</a:t>
            </a:r>
          </a:p>
          <a:p>
            <a:r>
              <a:rPr lang="tr-TR" sz="2400" dirty="0" smtClean="0">
                <a:latin typeface="Arial"/>
                <a:cs typeface="Arial"/>
              </a:rPr>
              <a:t>		}</a:t>
            </a:r>
          </a:p>
          <a:p>
            <a:r>
              <a:rPr lang="tr-TR" sz="2400" dirty="0" smtClean="0">
                <a:latin typeface="Arial"/>
                <a:cs typeface="Arial"/>
              </a:rPr>
              <a:t>	}</a:t>
            </a:r>
            <a:endParaRPr lang="en-US" sz="2400" dirty="0">
              <a:latin typeface="Arial"/>
              <a:cs typeface="Arial"/>
            </a:endParaRPr>
          </a:p>
        </p:txBody>
      </p:sp>
      <p:sp>
        <p:nvSpPr>
          <p:cNvPr id="5" name="TextBox 4"/>
          <p:cNvSpPr txBox="1"/>
          <p:nvPr/>
        </p:nvSpPr>
        <p:spPr>
          <a:xfrm>
            <a:off x="994181" y="5726459"/>
            <a:ext cx="1878038" cy="461665"/>
          </a:xfrm>
          <a:prstGeom prst="rect">
            <a:avLst/>
          </a:prstGeom>
          <a:noFill/>
        </p:spPr>
        <p:txBody>
          <a:bodyPr wrap="none" rtlCol="0">
            <a:spAutoFit/>
          </a:bodyPr>
          <a:lstStyle/>
          <a:p>
            <a:r>
              <a:rPr lang="en-US" sz="2400" dirty="0" smtClean="0">
                <a:latin typeface="Arial"/>
                <a:cs typeface="Arial"/>
              </a:rPr>
              <a:t>Complexity?</a:t>
            </a:r>
            <a:endParaRPr lang="en-US" sz="2400" dirty="0">
              <a:latin typeface="Arial"/>
              <a:cs typeface="Arial"/>
            </a:endParaRPr>
          </a:p>
        </p:txBody>
      </p:sp>
    </p:spTree>
    <p:extLst>
      <p:ext uri="{BB962C8B-B14F-4D97-AF65-F5344CB8AC3E}">
        <p14:creationId xmlns:p14="http://schemas.microsoft.com/office/powerpoint/2010/main" val="142583342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929928" y="1417638"/>
            <a:ext cx="4937645" cy="4681185"/>
            <a:chOff x="3929928" y="1417638"/>
            <a:chExt cx="4937645" cy="4681185"/>
          </a:xfrm>
        </p:grpSpPr>
        <p:pic>
          <p:nvPicPr>
            <p:cNvPr id="4" name="Picture 3" descr="Screen Shot 2014-08-28 at 1.51.07 PM.png"/>
            <p:cNvPicPr>
              <a:picLocks noChangeAspect="1"/>
            </p:cNvPicPr>
            <p:nvPr/>
          </p:nvPicPr>
          <p:blipFill rotWithShape="1">
            <a:blip r:embed="rId3">
              <a:extLst>
                <a:ext uri="{28A0092B-C50C-407E-A947-70E740481C1C}">
                  <a14:useLocalDpi xmlns:a14="http://schemas.microsoft.com/office/drawing/2010/main" val="0"/>
                </a:ext>
              </a:extLst>
            </a:blip>
            <a:srcRect l="50284" t="32832" r="19067" b="14814"/>
            <a:stretch/>
          </p:blipFill>
          <p:spPr>
            <a:xfrm>
              <a:off x="3995613" y="1417638"/>
              <a:ext cx="4871960" cy="4681185"/>
            </a:xfrm>
            <a:prstGeom prst="rect">
              <a:avLst/>
            </a:prstGeom>
            <a:ln>
              <a:noFill/>
            </a:ln>
            <a:effectLst>
              <a:softEdge rad="112500"/>
            </a:effectLst>
          </p:spPr>
        </p:pic>
        <p:sp>
          <p:nvSpPr>
            <p:cNvPr id="5" name="Rectangle 4"/>
            <p:cNvSpPr/>
            <p:nvPr/>
          </p:nvSpPr>
          <p:spPr>
            <a:xfrm>
              <a:off x="3929928" y="4050215"/>
              <a:ext cx="2901388" cy="37218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a:cs typeface="Arial"/>
              </a:endParaRPr>
            </a:p>
          </p:txBody>
        </p:sp>
      </p:grpSp>
      <p:sp>
        <p:nvSpPr>
          <p:cNvPr id="2" name="Title 1"/>
          <p:cNvSpPr>
            <a:spLocks noGrp="1"/>
          </p:cNvSpPr>
          <p:nvPr>
            <p:ph type="title"/>
          </p:nvPr>
        </p:nvSpPr>
        <p:spPr/>
        <p:txBody>
          <a:bodyPr/>
          <a:lstStyle/>
          <a:p>
            <a:r>
              <a:rPr lang="en-US" dirty="0" smtClean="0">
                <a:latin typeface="Arial"/>
                <a:cs typeface="Arial"/>
              </a:rPr>
              <a:t>Heap sort</a:t>
            </a:r>
            <a:endParaRPr lang="en-US" dirty="0">
              <a:latin typeface="Arial"/>
              <a:cs typeface="Arial"/>
            </a:endParaRPr>
          </a:p>
        </p:txBody>
      </p:sp>
      <p:sp>
        <p:nvSpPr>
          <p:cNvPr id="3" name="Content Placeholder 2"/>
          <p:cNvSpPr>
            <a:spLocks noGrp="1"/>
          </p:cNvSpPr>
          <p:nvPr>
            <p:ph idx="1"/>
          </p:nvPr>
        </p:nvSpPr>
        <p:spPr>
          <a:xfrm>
            <a:off x="457200" y="1600200"/>
            <a:ext cx="4688182" cy="5166029"/>
          </a:xfrm>
        </p:spPr>
        <p:txBody>
          <a:bodyPr>
            <a:normAutofit fontScale="92500" lnSpcReduction="20000"/>
          </a:bodyPr>
          <a:lstStyle/>
          <a:p>
            <a:pPr marL="514350" indent="-457200"/>
            <a:r>
              <a:rPr lang="en-US" sz="2400" dirty="0" smtClean="0">
                <a:latin typeface="Arial"/>
                <a:cs typeface="Arial"/>
              </a:rPr>
              <a:t>Binary heap: the parent is at least as large as the children</a:t>
            </a:r>
          </a:p>
          <a:p>
            <a:pPr marL="514350" indent="-457200"/>
            <a:r>
              <a:rPr lang="en-US" sz="2400" dirty="0" smtClean="0">
                <a:latin typeface="Arial"/>
                <a:cs typeface="Arial"/>
              </a:rPr>
              <a:t>Heap-portion (highlighted) and sequence portion.</a:t>
            </a:r>
          </a:p>
          <a:p>
            <a:pPr marL="514350" indent="-457200"/>
            <a:r>
              <a:rPr lang="en-US" sz="2400" dirty="0" smtClean="0">
                <a:latin typeface="Arial"/>
                <a:cs typeface="Arial"/>
              </a:rPr>
              <a:t>Delete the root at every iteration from the heap, and insert it as the previous element in the sequence.</a:t>
            </a:r>
          </a:p>
          <a:p>
            <a:pPr marL="514350" indent="-457200"/>
            <a:r>
              <a:rPr lang="en-US" sz="2400" dirty="0" smtClean="0">
                <a:latin typeface="Arial"/>
                <a:cs typeface="Arial"/>
              </a:rPr>
              <a:t>Deleting the root requires rearranging the heap. The last node (BFS) replaces the root, then the tree is rearranged.</a:t>
            </a:r>
          </a:p>
          <a:p>
            <a:pPr marL="514350" indent="-457200"/>
            <a:r>
              <a:rPr lang="en-US" dirty="0" smtClean="0">
                <a:latin typeface="Arial"/>
                <a:cs typeface="Arial"/>
              </a:rPr>
              <a:t>We will discuss this in more details in the incoming lectures.</a:t>
            </a:r>
            <a:r>
              <a:rPr lang="en-US" sz="2400" dirty="0" smtClean="0">
                <a:latin typeface="Arial"/>
                <a:cs typeface="Arial"/>
              </a:rPr>
              <a:t> </a:t>
            </a:r>
            <a:endParaRPr lang="en-US" sz="2400" dirty="0">
              <a:latin typeface="Arial"/>
              <a:cs typeface="Arial"/>
            </a:endParaRPr>
          </a:p>
        </p:txBody>
      </p:sp>
    </p:spTree>
    <p:extLst>
      <p:ext uri="{BB962C8B-B14F-4D97-AF65-F5344CB8AC3E}">
        <p14:creationId xmlns:p14="http://schemas.microsoft.com/office/powerpoint/2010/main" val="206701120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Bucket sort</a:t>
            </a:r>
            <a:endParaRPr lang="en-US" dirty="0">
              <a:latin typeface="Arial"/>
              <a:cs typeface="Arial"/>
            </a:endParaRPr>
          </a:p>
        </p:txBody>
      </p:sp>
      <p:sp>
        <p:nvSpPr>
          <p:cNvPr id="3" name="Content Placeholder 2"/>
          <p:cNvSpPr>
            <a:spLocks noGrp="1"/>
          </p:cNvSpPr>
          <p:nvPr>
            <p:ph idx="1"/>
          </p:nvPr>
        </p:nvSpPr>
        <p:spPr/>
        <p:txBody>
          <a:bodyPr>
            <a:normAutofit lnSpcReduction="10000"/>
          </a:bodyPr>
          <a:lstStyle/>
          <a:p>
            <a:r>
              <a:rPr lang="en-US" dirty="0" smtClean="0">
                <a:latin typeface="Arial"/>
                <a:cs typeface="Arial"/>
              </a:rPr>
              <a:t>Indexing via keys</a:t>
            </a:r>
          </a:p>
          <a:p>
            <a:r>
              <a:rPr lang="en-US" dirty="0" smtClean="0">
                <a:latin typeface="Arial"/>
                <a:cs typeface="Arial"/>
              </a:rPr>
              <a:t>A bit of similarity to quick sort </a:t>
            </a:r>
          </a:p>
          <a:p>
            <a:r>
              <a:rPr lang="en-US" dirty="0" smtClean="0">
                <a:latin typeface="Arial"/>
                <a:cs typeface="Arial"/>
              </a:rPr>
              <a:t>Fast , on average runs on linear time.</a:t>
            </a:r>
          </a:p>
          <a:p>
            <a:r>
              <a:rPr lang="en-US" dirty="0" smtClean="0">
                <a:latin typeface="Arial"/>
                <a:cs typeface="Arial"/>
              </a:rPr>
              <a:t>Problem: we need a lot of buckets</a:t>
            </a:r>
          </a:p>
          <a:p>
            <a:pPr lvl="1"/>
            <a:r>
              <a:rPr lang="en-US" dirty="0" smtClean="0">
                <a:latin typeface="Arial"/>
                <a:cs typeface="Arial"/>
              </a:rPr>
              <a:t>The number of buckets is proportional to the key size in the worst case.</a:t>
            </a:r>
          </a:p>
          <a:p>
            <a:pPr lvl="1"/>
            <a:r>
              <a:rPr lang="en-US" dirty="0" smtClean="0">
                <a:latin typeface="Arial"/>
                <a:cs typeface="Arial"/>
              </a:rPr>
              <a:t>Multiple keys in a bucket: you have to sort inside the bucket in some way (expensive to add to a bucket)</a:t>
            </a:r>
          </a:p>
          <a:p>
            <a:pPr lvl="1"/>
            <a:endParaRPr lang="en-US" dirty="0" smtClean="0">
              <a:latin typeface="Arial"/>
              <a:cs typeface="Arial"/>
            </a:endParaRPr>
          </a:p>
          <a:p>
            <a:endParaRPr lang="en-US" dirty="0">
              <a:latin typeface="Arial"/>
              <a:cs typeface="Arial"/>
            </a:endParaRPr>
          </a:p>
        </p:txBody>
      </p:sp>
    </p:spTree>
    <p:extLst>
      <p:ext uri="{BB962C8B-B14F-4D97-AF65-F5344CB8AC3E}">
        <p14:creationId xmlns:p14="http://schemas.microsoft.com/office/powerpoint/2010/main" val="27469666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Bucket </a:t>
            </a:r>
            <a:r>
              <a:rPr lang="en-US" dirty="0" smtClean="0">
                <a:latin typeface="Arial"/>
                <a:cs typeface="Arial"/>
              </a:rPr>
              <a:t>sort cont</a:t>
            </a:r>
            <a:r>
              <a:rPr lang="en-US" dirty="0">
                <a:latin typeface="Arial"/>
                <a:cs typeface="Arial"/>
              </a:rPr>
              <a:t>.</a:t>
            </a:r>
            <a:endParaRPr lang="en-US" dirty="0">
              <a:latin typeface="Arial"/>
              <a:cs typeface="Arial"/>
            </a:endParaRPr>
          </a:p>
        </p:txBody>
      </p:sp>
      <p:sp>
        <p:nvSpPr>
          <p:cNvPr id="3" name="Content Placeholder 2"/>
          <p:cNvSpPr>
            <a:spLocks noGrp="1"/>
          </p:cNvSpPr>
          <p:nvPr>
            <p:ph idx="1"/>
          </p:nvPr>
        </p:nvSpPr>
        <p:spPr/>
        <p:txBody>
          <a:bodyPr/>
          <a:lstStyle/>
          <a:p>
            <a:r>
              <a:rPr lang="en-US" dirty="0" smtClean="0">
                <a:latin typeface="Arial"/>
                <a:cs typeface="Arial"/>
              </a:rPr>
              <a:t>Bucket sort works as follows: </a:t>
            </a:r>
          </a:p>
          <a:p>
            <a:pPr marL="514350" indent="-514350">
              <a:buFont typeface="+mj-lt"/>
              <a:buAutoNum type="arabicPeriod"/>
            </a:pPr>
            <a:r>
              <a:rPr lang="en-US" dirty="0" smtClean="0">
                <a:latin typeface="Arial"/>
                <a:cs typeface="Arial"/>
              </a:rPr>
              <a:t>Set up an array of initially empty "buckets". </a:t>
            </a:r>
          </a:p>
          <a:p>
            <a:pPr marL="514350" indent="-514350">
              <a:buFont typeface="+mj-lt"/>
              <a:buAutoNum type="arabicPeriod"/>
            </a:pPr>
            <a:r>
              <a:rPr lang="en-US" dirty="0" smtClean="0">
                <a:latin typeface="Arial"/>
                <a:cs typeface="Arial"/>
              </a:rPr>
              <a:t>Scatter: Go over the original array, putting each object in its bucket. Sort each non-empty bucket. </a:t>
            </a:r>
          </a:p>
          <a:p>
            <a:pPr marL="514350" indent="-514350">
              <a:buFont typeface="+mj-lt"/>
              <a:buAutoNum type="arabicPeriod"/>
            </a:pPr>
            <a:r>
              <a:rPr lang="en-US" dirty="0" smtClean="0">
                <a:latin typeface="Arial"/>
                <a:cs typeface="Arial"/>
              </a:rPr>
              <a:t>Gather: Visit the buckets in order and put all elements back into the original array.</a:t>
            </a:r>
            <a:endParaRPr lang="en-US" dirty="0">
              <a:latin typeface="Arial"/>
              <a:cs typeface="Arial"/>
            </a:endParaRPr>
          </a:p>
        </p:txBody>
      </p:sp>
      <p:sp>
        <p:nvSpPr>
          <p:cNvPr id="4" name="TextBox 3"/>
          <p:cNvSpPr txBox="1"/>
          <p:nvPr/>
        </p:nvSpPr>
        <p:spPr>
          <a:xfrm>
            <a:off x="909898" y="5895889"/>
            <a:ext cx="6750365" cy="523220"/>
          </a:xfrm>
          <a:prstGeom prst="rect">
            <a:avLst/>
          </a:prstGeom>
          <a:noFill/>
        </p:spPr>
        <p:txBody>
          <a:bodyPr wrap="none" rtlCol="0">
            <a:spAutoFit/>
          </a:bodyPr>
          <a:lstStyle/>
          <a:p>
            <a:r>
              <a:rPr lang="en-US" sz="2800" dirty="0" smtClean="0">
                <a:latin typeface="Arial"/>
                <a:cs typeface="Arial"/>
              </a:rPr>
              <a:t>Is Bucket sort considered “in-place”? NO.</a:t>
            </a:r>
            <a:endParaRPr lang="en-US" sz="2800" dirty="0">
              <a:latin typeface="Arial"/>
              <a:cs typeface="Arial"/>
            </a:endParaRPr>
          </a:p>
        </p:txBody>
      </p:sp>
    </p:spTree>
    <p:extLst>
      <p:ext uri="{BB962C8B-B14F-4D97-AF65-F5344CB8AC3E}">
        <p14:creationId xmlns:p14="http://schemas.microsoft.com/office/powerpoint/2010/main" val="3816617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rial"/>
                <a:cs typeface="Arial"/>
              </a:rPr>
              <a:t>Bucket sort</a:t>
            </a:r>
            <a:br>
              <a:rPr lang="en-US" dirty="0" smtClean="0">
                <a:latin typeface="Arial"/>
                <a:cs typeface="Arial"/>
              </a:rPr>
            </a:br>
            <a:r>
              <a:rPr lang="en-US" dirty="0" smtClean="0">
                <a:latin typeface="Arial"/>
                <a:cs typeface="Arial"/>
              </a:rPr>
              <a:t>(Bin sort)</a:t>
            </a:r>
            <a:endParaRPr lang="en-US" dirty="0">
              <a:latin typeface="Arial"/>
              <a:cs typeface="Arial"/>
            </a:endParaRPr>
          </a:p>
        </p:txBody>
      </p:sp>
      <p:pic>
        <p:nvPicPr>
          <p:cNvPr id="4" name="Content Placeholder 3"/>
          <p:cNvPicPr>
            <a:picLocks noGrp="1" noChangeAspect="1"/>
          </p:cNvPicPr>
          <p:nvPr>
            <p:ph idx="1"/>
          </p:nvPr>
        </p:nvPicPr>
        <p:blipFill>
          <a:blip r:embed="rId3">
            <a:biLevel thresh="75000"/>
            <a:extLst>
              <a:ext uri="{BEBA8EAE-BF5A-486C-A8C5-ECC9F3942E4B}">
                <a14:imgProps xmlns:a14="http://schemas.microsoft.com/office/drawing/2010/main">
                  <a14:imgLayer r:embed="rId4">
                    <a14:imgEffect>
                      <a14:sharpenSoften amount="50000"/>
                    </a14:imgEffect>
                  </a14:imgLayer>
                </a14:imgProps>
              </a:ext>
            </a:extLst>
          </a:blip>
          <a:srcRect t="-15495" b="-15495"/>
          <a:stretch>
            <a:fillRect/>
          </a:stretch>
        </p:blipFill>
        <p:spPr/>
      </p:pic>
      <p:sp>
        <p:nvSpPr>
          <p:cNvPr id="3" name="TextBox 2"/>
          <p:cNvSpPr txBox="1"/>
          <p:nvPr/>
        </p:nvSpPr>
        <p:spPr>
          <a:xfrm>
            <a:off x="1081759" y="5927005"/>
            <a:ext cx="4359036" cy="461665"/>
          </a:xfrm>
          <a:prstGeom prst="rect">
            <a:avLst/>
          </a:prstGeom>
          <a:noFill/>
        </p:spPr>
        <p:txBody>
          <a:bodyPr wrap="none" rtlCol="0">
            <a:spAutoFit/>
          </a:bodyPr>
          <a:lstStyle/>
          <a:p>
            <a:r>
              <a:rPr lang="en-US" sz="2400" dirty="0" smtClean="0">
                <a:latin typeface="Arial"/>
                <a:cs typeface="Arial"/>
              </a:rPr>
              <a:t>Implement buckets as queues.</a:t>
            </a:r>
            <a:endParaRPr lang="en-US" sz="2400" dirty="0">
              <a:latin typeface="Arial"/>
              <a:cs typeface="Arial"/>
            </a:endParaRPr>
          </a:p>
        </p:txBody>
      </p:sp>
    </p:spTree>
    <p:extLst>
      <p:ext uri="{BB962C8B-B14F-4D97-AF65-F5344CB8AC3E}">
        <p14:creationId xmlns:p14="http://schemas.microsoft.com/office/powerpoint/2010/main" val="375920175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6918"/>
            <a:ext cx="7313613" cy="868362"/>
          </a:xfrm>
        </p:spPr>
        <p:txBody>
          <a:bodyPr/>
          <a:lstStyle/>
          <a:p>
            <a:r>
              <a:rPr lang="en-US" dirty="0" smtClean="0">
                <a:latin typeface="Arial"/>
                <a:cs typeface="Arial"/>
              </a:rPr>
              <a:t>Stably </a:t>
            </a:r>
            <a:r>
              <a:rPr lang="en-US" dirty="0" smtClean="0">
                <a:latin typeface="Arial"/>
                <a:cs typeface="Arial"/>
              </a:rPr>
              <a:t>Sort</a:t>
            </a:r>
            <a:endParaRPr lang="en-US" dirty="0">
              <a:latin typeface="Arial"/>
              <a:cs typeface="Arial"/>
            </a:endParaRPr>
          </a:p>
        </p:txBody>
      </p:sp>
      <p:pic>
        <p:nvPicPr>
          <p:cNvPr id="8" name="Content Placeholder 7" descr="Screen Shot 2014-08-29 at 10.56.25 A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5743" t="20742" r="30752" b="25873"/>
          <a:stretch/>
        </p:blipFill>
        <p:spPr>
          <a:xfrm>
            <a:off x="564396" y="886466"/>
            <a:ext cx="7558528" cy="57968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959393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Read from a Text File</a:t>
            </a:r>
            <a:endParaRPr lang="en-US" dirty="0">
              <a:latin typeface="Arial"/>
              <a:cs typeface="Arial"/>
            </a:endParaRPr>
          </a:p>
        </p:txBody>
      </p:sp>
      <p:sp>
        <p:nvSpPr>
          <p:cNvPr id="3" name="Content Placeholder 2"/>
          <p:cNvSpPr>
            <a:spLocks noGrp="1"/>
          </p:cNvSpPr>
          <p:nvPr>
            <p:ph idx="1"/>
          </p:nvPr>
        </p:nvSpPr>
        <p:spPr/>
        <p:txBody>
          <a:bodyPr>
            <a:normAutofit lnSpcReduction="10000"/>
          </a:bodyPr>
          <a:lstStyle/>
          <a:p>
            <a:r>
              <a:rPr lang="en-US" dirty="0" smtClean="0">
                <a:latin typeface="Arial"/>
                <a:cs typeface="Arial"/>
              </a:rPr>
              <a:t>import </a:t>
            </a:r>
            <a:r>
              <a:rPr lang="en-US" dirty="0" err="1" smtClean="0">
                <a:latin typeface="Arial"/>
                <a:cs typeface="Arial"/>
              </a:rPr>
              <a:t>java.io</a:t>
            </a:r>
            <a:r>
              <a:rPr lang="en-US" dirty="0" smtClean="0">
                <a:latin typeface="Arial"/>
                <a:cs typeface="Arial"/>
              </a:rPr>
              <a:t>.*;   import </a:t>
            </a:r>
            <a:r>
              <a:rPr lang="en-US" dirty="0" err="1" smtClean="0">
                <a:latin typeface="Arial"/>
                <a:cs typeface="Arial"/>
              </a:rPr>
              <a:t>java.util</a:t>
            </a:r>
            <a:r>
              <a:rPr lang="en-US" dirty="0" smtClean="0">
                <a:latin typeface="Arial"/>
                <a:cs typeface="Arial"/>
              </a:rPr>
              <a:t>.*;</a:t>
            </a:r>
          </a:p>
          <a:p>
            <a:r>
              <a:rPr lang="en-US" dirty="0" err="1" smtClean="0">
                <a:latin typeface="Arial"/>
                <a:cs typeface="Arial"/>
              </a:rPr>
              <a:t>FileReader</a:t>
            </a:r>
            <a:endParaRPr lang="en-US" dirty="0" smtClean="0">
              <a:latin typeface="Arial"/>
              <a:cs typeface="Arial"/>
            </a:endParaRPr>
          </a:p>
          <a:p>
            <a:pPr lvl="1"/>
            <a:r>
              <a:rPr lang="en-US" dirty="0" smtClean="0">
                <a:latin typeface="Arial"/>
                <a:cs typeface="Arial"/>
              </a:rPr>
              <a:t>For text files using the system’s default encoding</a:t>
            </a:r>
          </a:p>
          <a:p>
            <a:pPr lvl="1"/>
            <a:r>
              <a:rPr lang="en-US" dirty="0" smtClean="0">
                <a:latin typeface="Arial"/>
                <a:cs typeface="Arial"/>
              </a:rPr>
              <a:t>Wrapped with </a:t>
            </a:r>
            <a:r>
              <a:rPr lang="en-US" dirty="0" err="1" smtClean="0">
                <a:latin typeface="Arial"/>
                <a:cs typeface="Arial"/>
              </a:rPr>
              <a:t>BufferedReader</a:t>
            </a:r>
            <a:r>
              <a:rPr lang="en-US" dirty="0" smtClean="0">
                <a:latin typeface="Arial"/>
                <a:cs typeface="Arial"/>
              </a:rPr>
              <a:t> to read chunks of characters</a:t>
            </a:r>
          </a:p>
          <a:p>
            <a:r>
              <a:rPr lang="en-US" dirty="0" smtClean="0">
                <a:latin typeface="Arial"/>
                <a:cs typeface="Arial"/>
              </a:rPr>
              <a:t>FileInputStream</a:t>
            </a:r>
          </a:p>
          <a:p>
            <a:pPr lvl="1"/>
            <a:r>
              <a:rPr lang="en-US" dirty="0" smtClean="0">
                <a:latin typeface="Arial"/>
                <a:cs typeface="Arial"/>
              </a:rPr>
              <a:t>For binary and text files that contain weird characters; it is byte oriented. </a:t>
            </a:r>
          </a:p>
          <a:p>
            <a:pPr lvl="1"/>
            <a:r>
              <a:rPr lang="en-US" dirty="0" smtClean="0">
                <a:latin typeface="Arial"/>
                <a:cs typeface="Arial"/>
              </a:rPr>
              <a:t>Can be combined with Scanner to support token-based processing of Strings in a line. </a:t>
            </a:r>
          </a:p>
          <a:p>
            <a:endParaRPr lang="en-US" dirty="0" smtClean="0">
              <a:latin typeface="Arial"/>
              <a:cs typeface="Arial"/>
            </a:endParaRPr>
          </a:p>
          <a:p>
            <a:endParaRPr lang="en-US" dirty="0">
              <a:latin typeface="Arial"/>
              <a:cs typeface="Arial"/>
            </a:endParaRPr>
          </a:p>
        </p:txBody>
      </p:sp>
    </p:spTree>
    <p:extLst>
      <p:ext uri="{BB962C8B-B14F-4D97-AF65-F5344CB8AC3E}">
        <p14:creationId xmlns:p14="http://schemas.microsoft.com/office/powerpoint/2010/main" val="3732503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latin typeface="Arial"/>
                <a:cs typeface="Arial"/>
              </a:rPr>
              <a:t>Radix sort</a:t>
            </a:r>
            <a:endParaRPr lang="en-US" sz="4400" dirty="0">
              <a:latin typeface="Arial"/>
              <a:cs typeface="Arial"/>
            </a:endParaRPr>
          </a:p>
        </p:txBody>
      </p:sp>
      <p:sp>
        <p:nvSpPr>
          <p:cNvPr id="3" name="Content Placeholder 2"/>
          <p:cNvSpPr>
            <a:spLocks noGrp="1"/>
          </p:cNvSpPr>
          <p:nvPr>
            <p:ph idx="1"/>
          </p:nvPr>
        </p:nvSpPr>
        <p:spPr>
          <a:xfrm>
            <a:off x="109746" y="1296098"/>
            <a:ext cx="8936271" cy="1463566"/>
          </a:xfrm>
        </p:spPr>
        <p:txBody>
          <a:bodyPr>
            <a:noAutofit/>
          </a:bodyPr>
          <a:lstStyle/>
          <a:p>
            <a:pPr marL="514350" indent="-514350">
              <a:spcBef>
                <a:spcPts val="0"/>
              </a:spcBef>
              <a:buFont typeface="+mj-lt"/>
              <a:buAutoNum type="arabicPeriod"/>
            </a:pPr>
            <a:r>
              <a:rPr lang="en-US" dirty="0" smtClean="0">
                <a:latin typeface="Arial"/>
                <a:cs typeface="Arial"/>
              </a:rPr>
              <a:t>Start with </a:t>
            </a:r>
            <a:r>
              <a:rPr lang="en-US" dirty="0" smtClean="0">
                <a:latin typeface="Arial"/>
                <a:cs typeface="Arial"/>
              </a:rPr>
              <a:t>the</a:t>
            </a:r>
            <a:r>
              <a:rPr lang="en-US" dirty="0" smtClean="0">
                <a:latin typeface="Arial"/>
                <a:cs typeface="Arial"/>
              </a:rPr>
              <a:t> least significant </a:t>
            </a:r>
            <a:r>
              <a:rPr lang="en-US" dirty="0" smtClean="0">
                <a:latin typeface="Arial"/>
                <a:cs typeface="Arial"/>
              </a:rPr>
              <a:t>digit</a:t>
            </a:r>
            <a:r>
              <a:rPr lang="en-US" dirty="0" smtClean="0">
                <a:latin typeface="Arial"/>
                <a:cs typeface="Arial"/>
              </a:rPr>
              <a:t>. </a:t>
            </a:r>
            <a:r>
              <a:rPr lang="en-US" dirty="0" smtClean="0">
                <a:latin typeface="Arial"/>
                <a:cs typeface="Arial"/>
              </a:rPr>
              <a:t>Perform</a:t>
            </a:r>
            <a:r>
              <a:rPr lang="en-US" dirty="0" smtClean="0">
                <a:latin typeface="Arial"/>
                <a:cs typeface="Arial"/>
              </a:rPr>
              <a:t> a stable sort (see below) based on that key.</a:t>
            </a:r>
          </a:p>
          <a:p>
            <a:pPr marL="514350" indent="-514350">
              <a:spcBef>
                <a:spcPts val="0"/>
              </a:spcBef>
              <a:buFont typeface="+mj-lt"/>
              <a:buAutoNum type="arabicPeriod"/>
            </a:pPr>
            <a:r>
              <a:rPr lang="en-US" dirty="0" smtClean="0">
                <a:latin typeface="Arial"/>
                <a:cs typeface="Arial"/>
              </a:rPr>
              <a:t>Repeat the process sequentially with each more significant digit.</a:t>
            </a:r>
            <a:endParaRPr lang="en-US" dirty="0">
              <a:latin typeface="Arial"/>
              <a:cs typeface="Arial"/>
            </a:endParaRPr>
          </a:p>
          <a:p>
            <a:pPr marL="457200" lvl="1" indent="0">
              <a:spcBef>
                <a:spcPts val="0"/>
              </a:spcBef>
              <a:buNone/>
            </a:pPr>
            <a:endParaRPr lang="en-US" sz="2000" dirty="0">
              <a:latin typeface="Arial"/>
              <a:cs typeface="Arial"/>
            </a:endParaRPr>
          </a:p>
        </p:txBody>
      </p:sp>
      <p:sp>
        <p:nvSpPr>
          <p:cNvPr id="4" name="Rectangle 3"/>
          <p:cNvSpPr/>
          <p:nvPr/>
        </p:nvSpPr>
        <p:spPr>
          <a:xfrm>
            <a:off x="109745" y="3278139"/>
            <a:ext cx="8936271" cy="1938992"/>
          </a:xfrm>
          <a:prstGeom prst="rect">
            <a:avLst/>
          </a:prstGeom>
        </p:spPr>
        <p:txBody>
          <a:bodyPr wrap="square">
            <a:spAutoFit/>
          </a:bodyPr>
          <a:lstStyle/>
          <a:p>
            <a:r>
              <a:rPr lang="en-US" sz="2400" dirty="0">
                <a:latin typeface="Arial"/>
                <a:cs typeface="Arial"/>
              </a:rPr>
              <a:t>Example:  849, 770, 67, 347, 201, 618, 66, 495, 13, </a:t>
            </a:r>
            <a:r>
              <a:rPr lang="en-US" sz="2400" dirty="0" smtClean="0">
                <a:latin typeface="Arial"/>
                <a:cs typeface="Arial"/>
              </a:rPr>
              <a:t>45</a:t>
            </a:r>
          </a:p>
          <a:p>
            <a:endParaRPr lang="en-US" sz="2400" dirty="0">
              <a:latin typeface="Arial"/>
              <a:cs typeface="Arial"/>
            </a:endParaRPr>
          </a:p>
          <a:p>
            <a:pPr lvl="1">
              <a:spcBef>
                <a:spcPts val="0"/>
              </a:spcBef>
            </a:pPr>
            <a:r>
              <a:rPr lang="en-US" sz="2400" dirty="0">
                <a:latin typeface="Arial"/>
                <a:cs typeface="Arial"/>
              </a:rPr>
              <a:t>Round </a:t>
            </a:r>
            <a:r>
              <a:rPr lang="en-US" sz="2400" dirty="0" smtClean="0">
                <a:latin typeface="Arial"/>
                <a:cs typeface="Arial"/>
              </a:rPr>
              <a:t>1: 770</a:t>
            </a:r>
            <a:r>
              <a:rPr lang="en-US" sz="2400" dirty="0">
                <a:latin typeface="Arial"/>
                <a:cs typeface="Arial"/>
              </a:rPr>
              <a:t>, 201, 13, 495, 45, 66, 67, 347, 618, 849</a:t>
            </a:r>
          </a:p>
          <a:p>
            <a:pPr lvl="1">
              <a:spcBef>
                <a:spcPts val="0"/>
              </a:spcBef>
            </a:pPr>
            <a:r>
              <a:rPr lang="en-US" sz="2400" dirty="0">
                <a:latin typeface="Arial"/>
                <a:cs typeface="Arial"/>
              </a:rPr>
              <a:t>Round </a:t>
            </a:r>
            <a:r>
              <a:rPr lang="en-US" sz="2400" dirty="0" smtClean="0">
                <a:latin typeface="Arial"/>
                <a:cs typeface="Arial"/>
              </a:rPr>
              <a:t>2: </a:t>
            </a:r>
            <a:r>
              <a:rPr lang="en-US" sz="2400" dirty="0">
                <a:latin typeface="Arial"/>
                <a:cs typeface="Arial"/>
              </a:rPr>
              <a:t>201, 13, 618, 45, 347, 849, 66, 67, 770, 495</a:t>
            </a:r>
          </a:p>
          <a:p>
            <a:pPr lvl="1">
              <a:spcBef>
                <a:spcPts val="0"/>
              </a:spcBef>
            </a:pPr>
            <a:r>
              <a:rPr lang="en-US" sz="2400" dirty="0">
                <a:latin typeface="Arial"/>
                <a:cs typeface="Arial"/>
              </a:rPr>
              <a:t>Round </a:t>
            </a:r>
            <a:r>
              <a:rPr lang="en-US" sz="2400" dirty="0" smtClean="0">
                <a:latin typeface="Arial"/>
                <a:cs typeface="Arial"/>
              </a:rPr>
              <a:t>3: </a:t>
            </a:r>
            <a:r>
              <a:rPr lang="en-US" sz="2400" dirty="0">
                <a:latin typeface="Arial"/>
                <a:cs typeface="Arial"/>
              </a:rPr>
              <a:t>013, 045, 066, 067, 201, 347, 495, 618, 770, 849</a:t>
            </a:r>
          </a:p>
        </p:txBody>
      </p:sp>
      <p:sp>
        <p:nvSpPr>
          <p:cNvPr id="5" name="TextBox 4"/>
          <p:cNvSpPr txBox="1"/>
          <p:nvPr/>
        </p:nvSpPr>
        <p:spPr>
          <a:xfrm>
            <a:off x="273403" y="5723167"/>
            <a:ext cx="8380669" cy="707886"/>
          </a:xfrm>
          <a:prstGeom prst="rect">
            <a:avLst/>
          </a:prstGeom>
          <a:noFill/>
        </p:spPr>
        <p:txBody>
          <a:bodyPr wrap="square" rtlCol="0">
            <a:spAutoFit/>
          </a:bodyPr>
          <a:lstStyle/>
          <a:p>
            <a:r>
              <a:rPr lang="en-US" sz="2000" b="1" dirty="0" smtClean="0">
                <a:solidFill>
                  <a:srgbClr val="FF0000"/>
                </a:solidFill>
                <a:latin typeface="Arial"/>
                <a:cs typeface="Arial"/>
              </a:rPr>
              <a:t>You can use Bucket sort to implement Radix sort. Each bucket has an index in the range [0,9].</a:t>
            </a:r>
            <a:endParaRPr lang="en-US" sz="2000" b="1" dirty="0">
              <a:solidFill>
                <a:srgbClr val="FF0000"/>
              </a:solidFill>
              <a:latin typeface="Arial"/>
              <a:cs typeface="Arial"/>
            </a:endParaRPr>
          </a:p>
        </p:txBody>
      </p:sp>
    </p:spTree>
    <p:extLst>
      <p:ext uri="{BB962C8B-B14F-4D97-AF65-F5344CB8AC3E}">
        <p14:creationId xmlns:p14="http://schemas.microsoft.com/office/powerpoint/2010/main" val="55211428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67774"/>
            <a:ext cx="7313613" cy="868362"/>
          </a:xfrm>
        </p:spPr>
        <p:txBody>
          <a:bodyPr/>
          <a:lstStyle/>
          <a:p>
            <a:r>
              <a:rPr lang="en-US" sz="4400" dirty="0">
                <a:latin typeface="Arial"/>
                <a:cs typeface="Arial"/>
              </a:rPr>
              <a:t>Read </a:t>
            </a:r>
            <a:r>
              <a:rPr lang="en-US" sz="4400" dirty="0" smtClean="0">
                <a:latin typeface="Arial"/>
                <a:cs typeface="Arial"/>
              </a:rPr>
              <a:t>from a </a:t>
            </a:r>
            <a:r>
              <a:rPr lang="en-US" sz="4400" dirty="0">
                <a:latin typeface="Arial"/>
                <a:cs typeface="Arial"/>
              </a:rPr>
              <a:t>Text file using </a:t>
            </a:r>
            <a:r>
              <a:rPr lang="en-US" sz="4400" dirty="0" err="1" smtClean="0">
                <a:latin typeface="Arial"/>
                <a:cs typeface="Arial"/>
              </a:rPr>
              <a:t>BufferedReader</a:t>
            </a:r>
            <a:endParaRPr lang="en-US" sz="4400" dirty="0">
              <a:latin typeface="Arial"/>
              <a:cs typeface="Arial"/>
            </a:endParaRPr>
          </a:p>
        </p:txBody>
      </p:sp>
      <p:sp>
        <p:nvSpPr>
          <p:cNvPr id="4" name="Rectangle 3"/>
          <p:cNvSpPr/>
          <p:nvPr/>
        </p:nvSpPr>
        <p:spPr>
          <a:xfrm>
            <a:off x="0" y="1519412"/>
            <a:ext cx="9144000" cy="4401205"/>
          </a:xfrm>
          <a:prstGeom prst="rect">
            <a:avLst/>
          </a:prstGeom>
        </p:spPr>
        <p:txBody>
          <a:bodyPr wrap="square">
            <a:spAutoFit/>
          </a:bodyPr>
          <a:lstStyle/>
          <a:p>
            <a:r>
              <a:rPr lang="en-US" sz="2000" dirty="0" smtClean="0">
                <a:latin typeface="Arial"/>
                <a:cs typeface="Arial"/>
              </a:rPr>
              <a:t>		Student</a:t>
            </a:r>
            <a:r>
              <a:rPr lang="en-US" sz="2000" dirty="0">
                <a:latin typeface="Arial"/>
                <a:cs typeface="Arial"/>
              </a:rPr>
              <a:t>[] students = new Student[100];</a:t>
            </a:r>
          </a:p>
          <a:p>
            <a:r>
              <a:rPr lang="en-US" sz="2000" dirty="0">
                <a:latin typeface="Arial"/>
                <a:cs typeface="Arial"/>
              </a:rPr>
              <a:t>		String path = "./</a:t>
            </a:r>
            <a:r>
              <a:rPr lang="en-US" sz="2000" dirty="0" err="1">
                <a:latin typeface="Arial"/>
                <a:cs typeface="Arial"/>
              </a:rPr>
              <a:t>src</a:t>
            </a:r>
            <a:r>
              <a:rPr lang="en-US" sz="2000" dirty="0">
                <a:latin typeface="Arial"/>
                <a:cs typeface="Arial"/>
              </a:rPr>
              <a:t>/</a:t>
            </a:r>
            <a:r>
              <a:rPr lang="en-US" sz="2000" dirty="0" err="1">
                <a:latin typeface="Arial"/>
                <a:cs typeface="Arial"/>
              </a:rPr>
              <a:t>FileIO</a:t>
            </a:r>
            <a:r>
              <a:rPr lang="en-US" sz="2000" dirty="0">
                <a:latin typeface="Arial"/>
                <a:cs typeface="Arial"/>
              </a:rPr>
              <a:t>/</a:t>
            </a:r>
            <a:r>
              <a:rPr lang="en-US" sz="2000" dirty="0" err="1">
                <a:latin typeface="Arial"/>
                <a:cs typeface="Arial"/>
              </a:rPr>
              <a:t>data.txt</a:t>
            </a:r>
            <a:r>
              <a:rPr lang="en-US" sz="2000" dirty="0">
                <a:latin typeface="Arial"/>
                <a:cs typeface="Arial"/>
              </a:rPr>
              <a:t>";</a:t>
            </a:r>
          </a:p>
          <a:p>
            <a:r>
              <a:rPr lang="en-US" sz="2000" dirty="0">
                <a:latin typeface="Arial"/>
                <a:cs typeface="Arial"/>
              </a:rPr>
              <a:t>		String </a:t>
            </a:r>
            <a:r>
              <a:rPr lang="en-US" sz="2000" dirty="0" err="1">
                <a:latin typeface="Arial"/>
                <a:cs typeface="Arial"/>
              </a:rPr>
              <a:t>outPath</a:t>
            </a:r>
            <a:r>
              <a:rPr lang="en-US" sz="2000" dirty="0">
                <a:latin typeface="Arial"/>
                <a:cs typeface="Arial"/>
              </a:rPr>
              <a:t>= "./</a:t>
            </a:r>
            <a:r>
              <a:rPr lang="en-US" sz="2000" dirty="0" err="1">
                <a:latin typeface="Arial"/>
                <a:cs typeface="Arial"/>
              </a:rPr>
              <a:t>src</a:t>
            </a:r>
            <a:r>
              <a:rPr lang="en-US" sz="2000" dirty="0">
                <a:latin typeface="Arial"/>
                <a:cs typeface="Arial"/>
              </a:rPr>
              <a:t>/</a:t>
            </a:r>
            <a:r>
              <a:rPr lang="en-US" sz="2000" dirty="0" err="1">
                <a:latin typeface="Arial"/>
                <a:cs typeface="Arial"/>
              </a:rPr>
              <a:t>FileIO</a:t>
            </a:r>
            <a:r>
              <a:rPr lang="en-US" sz="2000" dirty="0">
                <a:latin typeface="Arial"/>
                <a:cs typeface="Arial"/>
              </a:rPr>
              <a:t>/</a:t>
            </a:r>
            <a:r>
              <a:rPr lang="en-US" sz="2000" dirty="0" err="1">
                <a:latin typeface="Arial"/>
                <a:cs typeface="Arial"/>
              </a:rPr>
              <a:t>out.txt</a:t>
            </a:r>
            <a:r>
              <a:rPr lang="en-US" sz="2000" dirty="0">
                <a:latin typeface="Arial"/>
                <a:cs typeface="Arial"/>
              </a:rPr>
              <a:t>";</a:t>
            </a:r>
          </a:p>
          <a:p>
            <a:r>
              <a:rPr lang="en-US" sz="2000" dirty="0">
                <a:latin typeface="Arial"/>
                <a:cs typeface="Arial"/>
              </a:rPr>
              <a:t>		Scanner scan = null; </a:t>
            </a:r>
          </a:p>
          <a:p>
            <a:r>
              <a:rPr lang="en-US" sz="2000" dirty="0">
                <a:latin typeface="Arial"/>
                <a:cs typeface="Arial"/>
              </a:rPr>
              <a:t>		</a:t>
            </a:r>
            <a:r>
              <a:rPr lang="en-US" sz="2000" dirty="0" err="1">
                <a:latin typeface="Arial"/>
                <a:cs typeface="Arial"/>
              </a:rPr>
              <a:t>int</a:t>
            </a:r>
            <a:r>
              <a:rPr lang="en-US" sz="2000" dirty="0">
                <a:latin typeface="Arial"/>
                <a:cs typeface="Arial"/>
              </a:rPr>
              <a:t> counter=0; </a:t>
            </a:r>
          </a:p>
          <a:p>
            <a:r>
              <a:rPr lang="en-US" sz="2000" dirty="0">
                <a:latin typeface="Arial"/>
                <a:cs typeface="Arial"/>
              </a:rPr>
              <a:t>		</a:t>
            </a:r>
            <a:r>
              <a:rPr lang="en-US" sz="2000" dirty="0" err="1">
                <a:latin typeface="Arial"/>
                <a:cs typeface="Arial"/>
              </a:rPr>
              <a:t>BufferedReader</a:t>
            </a:r>
            <a:r>
              <a:rPr lang="en-US" sz="2000" dirty="0">
                <a:latin typeface="Arial"/>
                <a:cs typeface="Arial"/>
              </a:rPr>
              <a:t> </a:t>
            </a:r>
            <a:r>
              <a:rPr lang="en-US" sz="2000" dirty="0" err="1">
                <a:latin typeface="Arial"/>
                <a:cs typeface="Arial"/>
              </a:rPr>
              <a:t>br</a:t>
            </a:r>
            <a:r>
              <a:rPr lang="en-US" sz="2000" dirty="0">
                <a:latin typeface="Arial"/>
                <a:cs typeface="Arial"/>
              </a:rPr>
              <a:t>= null; </a:t>
            </a:r>
          </a:p>
          <a:p>
            <a:r>
              <a:rPr lang="en-US" sz="2000" dirty="0">
                <a:latin typeface="Arial"/>
                <a:cs typeface="Arial"/>
              </a:rPr>
              <a:t>		try{</a:t>
            </a:r>
          </a:p>
          <a:p>
            <a:r>
              <a:rPr lang="en-US" sz="2000" dirty="0">
                <a:latin typeface="Arial"/>
                <a:cs typeface="Arial"/>
              </a:rPr>
              <a:t>			</a:t>
            </a:r>
            <a:r>
              <a:rPr lang="en-US" sz="2000" dirty="0" err="1">
                <a:latin typeface="Arial"/>
                <a:cs typeface="Arial"/>
              </a:rPr>
              <a:t>br</a:t>
            </a:r>
            <a:r>
              <a:rPr lang="en-US" sz="2000" dirty="0">
                <a:latin typeface="Arial"/>
                <a:cs typeface="Arial"/>
              </a:rPr>
              <a:t> = new </a:t>
            </a:r>
            <a:r>
              <a:rPr lang="en-US" sz="2000" dirty="0" err="1">
                <a:latin typeface="Arial"/>
                <a:cs typeface="Arial"/>
              </a:rPr>
              <a:t>BufferedReader</a:t>
            </a:r>
            <a:r>
              <a:rPr lang="en-US" sz="2000" dirty="0">
                <a:latin typeface="Arial"/>
                <a:cs typeface="Arial"/>
              </a:rPr>
              <a:t>(new </a:t>
            </a:r>
            <a:r>
              <a:rPr lang="en-US" sz="2000" dirty="0" err="1">
                <a:latin typeface="Arial"/>
                <a:cs typeface="Arial"/>
              </a:rPr>
              <a:t>FileReader</a:t>
            </a:r>
            <a:r>
              <a:rPr lang="en-US" sz="2000" dirty="0">
                <a:latin typeface="Arial"/>
                <a:cs typeface="Arial"/>
              </a:rPr>
              <a:t>(new File(path)));</a:t>
            </a:r>
          </a:p>
          <a:p>
            <a:r>
              <a:rPr lang="en-US" sz="2000" dirty="0">
                <a:latin typeface="Arial"/>
                <a:cs typeface="Arial"/>
              </a:rPr>
              <a:t>			String line=null; </a:t>
            </a:r>
          </a:p>
          <a:p>
            <a:r>
              <a:rPr lang="en-US" sz="2000" dirty="0">
                <a:latin typeface="Arial"/>
                <a:cs typeface="Arial"/>
              </a:rPr>
              <a:t>			while ((line = </a:t>
            </a:r>
            <a:r>
              <a:rPr lang="en-US" sz="2000" dirty="0" err="1">
                <a:latin typeface="Arial"/>
                <a:cs typeface="Arial"/>
              </a:rPr>
              <a:t>br.readLine</a:t>
            </a:r>
            <a:r>
              <a:rPr lang="en-US" sz="2000" dirty="0">
                <a:latin typeface="Arial"/>
                <a:cs typeface="Arial"/>
              </a:rPr>
              <a:t>())!=null){</a:t>
            </a:r>
          </a:p>
          <a:p>
            <a:r>
              <a:rPr lang="en-US" sz="2000" dirty="0">
                <a:latin typeface="Arial"/>
                <a:cs typeface="Arial"/>
              </a:rPr>
              <a:t>				Student s = </a:t>
            </a:r>
            <a:r>
              <a:rPr lang="en-US" sz="2000" i="1" dirty="0" err="1">
                <a:latin typeface="Arial"/>
                <a:cs typeface="Arial"/>
              </a:rPr>
              <a:t>getStudent</a:t>
            </a:r>
            <a:r>
              <a:rPr lang="en-US" sz="2000" i="1" dirty="0">
                <a:latin typeface="Arial"/>
                <a:cs typeface="Arial"/>
              </a:rPr>
              <a:t>(line); </a:t>
            </a:r>
          </a:p>
          <a:p>
            <a:r>
              <a:rPr lang="en-US" sz="2000" dirty="0">
                <a:latin typeface="Arial"/>
                <a:cs typeface="Arial"/>
              </a:rPr>
              <a:t>				if(counter&lt;100){</a:t>
            </a:r>
          </a:p>
          <a:p>
            <a:r>
              <a:rPr lang="en-US" sz="2000" dirty="0">
                <a:latin typeface="Arial"/>
                <a:cs typeface="Arial"/>
              </a:rPr>
              <a:t>					students[counter++] = s;</a:t>
            </a:r>
          </a:p>
          <a:p>
            <a:r>
              <a:rPr lang="en-US" sz="2000" dirty="0">
                <a:latin typeface="Arial"/>
                <a:cs typeface="Arial"/>
              </a:rPr>
              <a:t>				</a:t>
            </a:r>
            <a:r>
              <a:rPr lang="en-US" sz="2000" dirty="0" smtClean="0">
                <a:latin typeface="Arial"/>
                <a:cs typeface="Arial"/>
              </a:rPr>
              <a:t>}}</a:t>
            </a:r>
            <a:endParaRPr lang="en-US" sz="2000" dirty="0">
              <a:latin typeface="Arial"/>
              <a:cs typeface="Arial"/>
            </a:endParaRPr>
          </a:p>
        </p:txBody>
      </p:sp>
    </p:spTree>
    <p:extLst>
      <p:ext uri="{BB962C8B-B14F-4D97-AF65-F5344CB8AC3E}">
        <p14:creationId xmlns:p14="http://schemas.microsoft.com/office/powerpoint/2010/main" val="1802939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454" y="503238"/>
            <a:ext cx="9316454" cy="868362"/>
          </a:xfrm>
        </p:spPr>
        <p:txBody>
          <a:bodyPr/>
          <a:lstStyle/>
          <a:p>
            <a:r>
              <a:rPr lang="en-US" sz="4400" dirty="0" smtClean="0">
                <a:latin typeface="Arial"/>
                <a:cs typeface="Arial"/>
              </a:rPr>
              <a:t>Read from a Text file using Scanner</a:t>
            </a:r>
            <a:endParaRPr lang="en-US" sz="4400" dirty="0">
              <a:latin typeface="Arial"/>
              <a:cs typeface="Arial"/>
            </a:endParaRPr>
          </a:p>
        </p:txBody>
      </p:sp>
      <p:sp>
        <p:nvSpPr>
          <p:cNvPr id="4" name="Rectangle 3"/>
          <p:cNvSpPr/>
          <p:nvPr/>
        </p:nvSpPr>
        <p:spPr>
          <a:xfrm>
            <a:off x="-1" y="1371600"/>
            <a:ext cx="8669867" cy="4093428"/>
          </a:xfrm>
          <a:prstGeom prst="rect">
            <a:avLst/>
          </a:prstGeom>
        </p:spPr>
        <p:txBody>
          <a:bodyPr wrap="square">
            <a:spAutoFit/>
          </a:bodyPr>
          <a:lstStyle/>
          <a:p>
            <a:r>
              <a:rPr lang="en-US" sz="2000" dirty="0">
                <a:latin typeface="Arial"/>
                <a:cs typeface="Arial"/>
              </a:rPr>
              <a:t>public static void main(String[] </a:t>
            </a:r>
            <a:r>
              <a:rPr lang="en-US" sz="2000" dirty="0" err="1">
                <a:latin typeface="Arial"/>
                <a:cs typeface="Arial"/>
              </a:rPr>
              <a:t>args</a:t>
            </a:r>
            <a:r>
              <a:rPr lang="en-US" sz="2000" dirty="0">
                <a:latin typeface="Arial"/>
                <a:cs typeface="Arial"/>
              </a:rPr>
              <a:t>) {</a:t>
            </a:r>
          </a:p>
          <a:p>
            <a:r>
              <a:rPr lang="en-US" sz="2000" dirty="0">
                <a:latin typeface="Arial"/>
                <a:cs typeface="Arial"/>
              </a:rPr>
              <a:t>		</a:t>
            </a:r>
            <a:r>
              <a:rPr lang="en-US" sz="2000" dirty="0" smtClean="0">
                <a:latin typeface="Arial"/>
                <a:cs typeface="Arial"/>
              </a:rPr>
              <a:t>Student[</a:t>
            </a:r>
            <a:r>
              <a:rPr lang="en-US" sz="2000" dirty="0">
                <a:latin typeface="Arial"/>
                <a:cs typeface="Arial"/>
              </a:rPr>
              <a:t>] students = new Student[100];</a:t>
            </a:r>
          </a:p>
          <a:p>
            <a:r>
              <a:rPr lang="en-US" sz="2000" dirty="0">
                <a:latin typeface="Arial"/>
                <a:cs typeface="Arial"/>
              </a:rPr>
              <a:t>		String path = "./</a:t>
            </a:r>
            <a:r>
              <a:rPr lang="en-US" sz="2000" dirty="0" err="1">
                <a:latin typeface="Arial"/>
                <a:cs typeface="Arial"/>
              </a:rPr>
              <a:t>src</a:t>
            </a:r>
            <a:r>
              <a:rPr lang="en-US" sz="2000" dirty="0">
                <a:latin typeface="Arial"/>
                <a:cs typeface="Arial"/>
              </a:rPr>
              <a:t>/</a:t>
            </a:r>
            <a:r>
              <a:rPr lang="en-US" sz="2000" dirty="0" err="1">
                <a:latin typeface="Arial"/>
                <a:cs typeface="Arial"/>
              </a:rPr>
              <a:t>FileIO</a:t>
            </a:r>
            <a:r>
              <a:rPr lang="en-US" sz="2000" dirty="0">
                <a:latin typeface="Arial"/>
                <a:cs typeface="Arial"/>
              </a:rPr>
              <a:t>/</a:t>
            </a:r>
            <a:r>
              <a:rPr lang="en-US" sz="2000" dirty="0" err="1">
                <a:latin typeface="Arial"/>
                <a:cs typeface="Arial"/>
              </a:rPr>
              <a:t>data.txt</a:t>
            </a:r>
            <a:r>
              <a:rPr lang="en-US" sz="2000" dirty="0">
                <a:latin typeface="Arial"/>
                <a:cs typeface="Arial"/>
              </a:rPr>
              <a:t>";</a:t>
            </a:r>
          </a:p>
          <a:p>
            <a:r>
              <a:rPr lang="en-US" sz="2000" dirty="0">
                <a:latin typeface="Arial"/>
                <a:cs typeface="Arial"/>
              </a:rPr>
              <a:t>		String </a:t>
            </a:r>
            <a:r>
              <a:rPr lang="en-US" sz="2000" dirty="0" err="1">
                <a:latin typeface="Arial"/>
                <a:cs typeface="Arial"/>
              </a:rPr>
              <a:t>outPath</a:t>
            </a:r>
            <a:r>
              <a:rPr lang="en-US" sz="2000" dirty="0">
                <a:latin typeface="Arial"/>
                <a:cs typeface="Arial"/>
              </a:rPr>
              <a:t>= "./</a:t>
            </a:r>
            <a:r>
              <a:rPr lang="en-US" sz="2000" dirty="0" err="1">
                <a:latin typeface="Arial"/>
                <a:cs typeface="Arial"/>
              </a:rPr>
              <a:t>src</a:t>
            </a:r>
            <a:r>
              <a:rPr lang="en-US" sz="2000" dirty="0">
                <a:latin typeface="Arial"/>
                <a:cs typeface="Arial"/>
              </a:rPr>
              <a:t>/</a:t>
            </a:r>
            <a:r>
              <a:rPr lang="en-US" sz="2000" dirty="0" err="1">
                <a:latin typeface="Arial"/>
                <a:cs typeface="Arial"/>
              </a:rPr>
              <a:t>FileIO</a:t>
            </a:r>
            <a:r>
              <a:rPr lang="en-US" sz="2000" dirty="0">
                <a:latin typeface="Arial"/>
                <a:cs typeface="Arial"/>
              </a:rPr>
              <a:t>/</a:t>
            </a:r>
            <a:r>
              <a:rPr lang="en-US" sz="2000" dirty="0" err="1">
                <a:latin typeface="Arial"/>
                <a:cs typeface="Arial"/>
              </a:rPr>
              <a:t>out.txt</a:t>
            </a:r>
            <a:r>
              <a:rPr lang="en-US" sz="2000" dirty="0">
                <a:latin typeface="Arial"/>
                <a:cs typeface="Arial"/>
              </a:rPr>
              <a:t>";</a:t>
            </a:r>
          </a:p>
          <a:p>
            <a:r>
              <a:rPr lang="en-US" sz="2000" dirty="0">
                <a:latin typeface="Arial"/>
                <a:cs typeface="Arial"/>
              </a:rPr>
              <a:t>		Scanner scan = null; </a:t>
            </a:r>
            <a:r>
              <a:rPr lang="en-US" sz="2000" dirty="0" smtClean="0">
                <a:latin typeface="Arial"/>
                <a:cs typeface="Arial"/>
              </a:rPr>
              <a:t>    </a:t>
            </a:r>
            <a:r>
              <a:rPr lang="en-US" sz="2000" dirty="0" err="1" smtClean="0">
                <a:latin typeface="Arial"/>
                <a:cs typeface="Arial"/>
              </a:rPr>
              <a:t>int</a:t>
            </a:r>
            <a:r>
              <a:rPr lang="en-US" sz="2000" dirty="0" smtClean="0">
                <a:latin typeface="Arial"/>
                <a:cs typeface="Arial"/>
              </a:rPr>
              <a:t> </a:t>
            </a:r>
            <a:r>
              <a:rPr lang="en-US" sz="2000" dirty="0">
                <a:latin typeface="Arial"/>
                <a:cs typeface="Arial"/>
              </a:rPr>
              <a:t>counter=0; </a:t>
            </a:r>
          </a:p>
          <a:p>
            <a:r>
              <a:rPr lang="en-US" sz="2000" dirty="0">
                <a:latin typeface="Arial"/>
                <a:cs typeface="Arial"/>
              </a:rPr>
              <a:t>		try{</a:t>
            </a:r>
          </a:p>
          <a:p>
            <a:r>
              <a:rPr lang="en-US" sz="2000" dirty="0">
                <a:latin typeface="Arial"/>
                <a:cs typeface="Arial"/>
              </a:rPr>
              <a:t>			scan = new Scanner(new FileInputStream(new File(path)));</a:t>
            </a:r>
          </a:p>
          <a:p>
            <a:r>
              <a:rPr lang="en-US" sz="2000" dirty="0">
                <a:latin typeface="Arial"/>
                <a:cs typeface="Arial"/>
              </a:rPr>
              <a:t>			while(</a:t>
            </a:r>
            <a:r>
              <a:rPr lang="en-US" sz="2000" dirty="0" err="1" smtClean="0">
                <a:latin typeface="Arial"/>
                <a:cs typeface="Arial"/>
              </a:rPr>
              <a:t>scan.hasNext</a:t>
            </a:r>
            <a:r>
              <a:rPr lang="en-US" sz="2000" dirty="0" smtClean="0">
                <a:latin typeface="Arial"/>
                <a:cs typeface="Arial"/>
              </a:rPr>
              <a:t>())</a:t>
            </a:r>
            <a:r>
              <a:rPr lang="en-US" sz="2000" dirty="0">
                <a:latin typeface="Arial"/>
                <a:cs typeface="Arial"/>
              </a:rPr>
              <a:t>{</a:t>
            </a:r>
          </a:p>
          <a:p>
            <a:r>
              <a:rPr lang="en-US" sz="2000" dirty="0">
                <a:latin typeface="Arial"/>
                <a:cs typeface="Arial"/>
              </a:rPr>
              <a:t>				</a:t>
            </a:r>
            <a:r>
              <a:rPr lang="en-US" sz="2000" dirty="0" smtClean="0">
                <a:latin typeface="Arial"/>
                <a:cs typeface="Arial"/>
              </a:rPr>
              <a:t>Student s = new Student (</a:t>
            </a:r>
            <a:r>
              <a:rPr lang="en-US" sz="2000" dirty="0" err="1">
                <a:latin typeface="Arial"/>
                <a:cs typeface="Arial"/>
              </a:rPr>
              <a:t>scan.next</a:t>
            </a:r>
            <a:r>
              <a:rPr lang="en-US" sz="2000" dirty="0">
                <a:latin typeface="Arial"/>
                <a:cs typeface="Arial"/>
              </a:rPr>
              <a:t>(</a:t>
            </a:r>
            <a:r>
              <a:rPr lang="en-US" sz="2000" dirty="0" smtClean="0">
                <a:latin typeface="Arial"/>
                <a:cs typeface="Arial"/>
              </a:rPr>
              <a:t>)); </a:t>
            </a:r>
            <a:endParaRPr lang="en-US" sz="2000" i="1" dirty="0">
              <a:latin typeface="Arial"/>
              <a:cs typeface="Arial"/>
            </a:endParaRPr>
          </a:p>
          <a:p>
            <a:r>
              <a:rPr lang="en-US" sz="2000" dirty="0">
                <a:latin typeface="Arial"/>
                <a:cs typeface="Arial"/>
              </a:rPr>
              <a:t>				if(counter&lt;100){</a:t>
            </a:r>
          </a:p>
          <a:p>
            <a:r>
              <a:rPr lang="en-US" sz="2000" dirty="0">
                <a:latin typeface="Arial"/>
                <a:cs typeface="Arial"/>
              </a:rPr>
              <a:t>					students[counter++] = s;</a:t>
            </a:r>
          </a:p>
          <a:p>
            <a:r>
              <a:rPr lang="en-US" sz="2000" dirty="0">
                <a:latin typeface="Arial"/>
                <a:cs typeface="Arial"/>
              </a:rPr>
              <a:t>				</a:t>
            </a:r>
            <a:r>
              <a:rPr lang="en-US" sz="2000" dirty="0" smtClean="0">
                <a:latin typeface="Arial"/>
                <a:cs typeface="Arial"/>
              </a:rPr>
              <a:t>}}</a:t>
            </a:r>
            <a:endParaRPr lang="en-US" sz="2000" dirty="0">
              <a:latin typeface="Arial"/>
              <a:cs typeface="Arial"/>
            </a:endParaRPr>
          </a:p>
          <a:p>
            <a:r>
              <a:rPr lang="en-US" sz="2000" dirty="0">
                <a:latin typeface="Arial"/>
                <a:cs typeface="Arial"/>
              </a:rPr>
              <a:t>			</a:t>
            </a:r>
            <a:r>
              <a:rPr lang="en-US" sz="2000" dirty="0" err="1">
                <a:latin typeface="Arial"/>
                <a:cs typeface="Arial"/>
              </a:rPr>
              <a:t>scan.close</a:t>
            </a:r>
            <a:r>
              <a:rPr lang="en-US" sz="2000" dirty="0">
                <a:latin typeface="Arial"/>
                <a:cs typeface="Arial"/>
              </a:rPr>
              <a:t>();</a:t>
            </a:r>
            <a:endParaRPr lang="en-US" sz="2000" dirty="0">
              <a:latin typeface="Arial"/>
              <a:cs typeface="Arial"/>
            </a:endParaRPr>
          </a:p>
        </p:txBody>
      </p:sp>
    </p:spTree>
    <p:extLst>
      <p:ext uri="{BB962C8B-B14F-4D97-AF65-F5344CB8AC3E}">
        <p14:creationId xmlns:p14="http://schemas.microsoft.com/office/powerpoint/2010/main" val="1067006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Write to Text Files</a:t>
            </a:r>
            <a:endParaRPr lang="en-US" dirty="0">
              <a:latin typeface="Arial"/>
              <a:cs typeface="Arial"/>
            </a:endParaRPr>
          </a:p>
        </p:txBody>
      </p:sp>
      <p:sp>
        <p:nvSpPr>
          <p:cNvPr id="3" name="Content Placeholder 2"/>
          <p:cNvSpPr>
            <a:spLocks noGrp="1"/>
          </p:cNvSpPr>
          <p:nvPr>
            <p:ph idx="1"/>
          </p:nvPr>
        </p:nvSpPr>
        <p:spPr/>
        <p:txBody>
          <a:bodyPr>
            <a:normAutofit lnSpcReduction="10000"/>
          </a:bodyPr>
          <a:lstStyle/>
          <a:p>
            <a:r>
              <a:rPr lang="en-US" dirty="0">
                <a:latin typeface="Arial"/>
                <a:cs typeface="Arial"/>
              </a:rPr>
              <a:t>import </a:t>
            </a:r>
            <a:r>
              <a:rPr lang="en-US" dirty="0" err="1">
                <a:latin typeface="Arial"/>
                <a:cs typeface="Arial"/>
              </a:rPr>
              <a:t>java.io</a:t>
            </a:r>
            <a:r>
              <a:rPr lang="en-US" dirty="0">
                <a:latin typeface="Arial"/>
                <a:cs typeface="Arial"/>
              </a:rPr>
              <a:t>.*;   import </a:t>
            </a:r>
            <a:r>
              <a:rPr lang="en-US" dirty="0" err="1">
                <a:latin typeface="Arial"/>
                <a:cs typeface="Arial"/>
              </a:rPr>
              <a:t>java.util</a:t>
            </a:r>
            <a:r>
              <a:rPr lang="en-US" dirty="0">
                <a:latin typeface="Arial"/>
                <a:cs typeface="Arial"/>
              </a:rPr>
              <a:t>.*;</a:t>
            </a:r>
          </a:p>
          <a:p>
            <a:r>
              <a:rPr lang="en-US" dirty="0" err="1" smtClean="0">
                <a:latin typeface="Arial"/>
                <a:cs typeface="Arial"/>
              </a:rPr>
              <a:t>FileWriter</a:t>
            </a:r>
            <a:endParaRPr lang="en-US" dirty="0">
              <a:latin typeface="Arial"/>
              <a:cs typeface="Arial"/>
            </a:endParaRPr>
          </a:p>
          <a:p>
            <a:pPr lvl="1"/>
            <a:r>
              <a:rPr lang="en-US" dirty="0">
                <a:latin typeface="Arial"/>
                <a:cs typeface="Arial"/>
              </a:rPr>
              <a:t>For text files using the system’s default encoding</a:t>
            </a:r>
          </a:p>
          <a:p>
            <a:pPr lvl="1"/>
            <a:r>
              <a:rPr lang="en-US" dirty="0">
                <a:latin typeface="Arial"/>
                <a:cs typeface="Arial"/>
              </a:rPr>
              <a:t>Wrapped with </a:t>
            </a:r>
            <a:r>
              <a:rPr lang="en-US" dirty="0" err="1" smtClean="0">
                <a:latin typeface="Arial"/>
                <a:cs typeface="Arial"/>
              </a:rPr>
              <a:t>BufferedWriter</a:t>
            </a:r>
            <a:r>
              <a:rPr lang="en-US" dirty="0" smtClean="0">
                <a:latin typeface="Arial"/>
                <a:cs typeface="Arial"/>
              </a:rPr>
              <a:t> </a:t>
            </a:r>
            <a:r>
              <a:rPr lang="en-US" dirty="0">
                <a:latin typeface="Arial"/>
                <a:cs typeface="Arial"/>
              </a:rPr>
              <a:t>to </a:t>
            </a:r>
            <a:r>
              <a:rPr lang="en-US" dirty="0" smtClean="0">
                <a:latin typeface="Arial"/>
                <a:cs typeface="Arial"/>
              </a:rPr>
              <a:t>write chunks </a:t>
            </a:r>
            <a:r>
              <a:rPr lang="en-US" dirty="0">
                <a:latin typeface="Arial"/>
                <a:cs typeface="Arial"/>
              </a:rPr>
              <a:t>of characters</a:t>
            </a:r>
          </a:p>
          <a:p>
            <a:r>
              <a:rPr lang="en-US" dirty="0" err="1" smtClean="0">
                <a:latin typeface="Arial"/>
                <a:cs typeface="Arial"/>
              </a:rPr>
              <a:t>FileOutputStream</a:t>
            </a:r>
            <a:endParaRPr lang="en-US" dirty="0">
              <a:latin typeface="Arial"/>
              <a:cs typeface="Arial"/>
            </a:endParaRPr>
          </a:p>
          <a:p>
            <a:pPr lvl="1"/>
            <a:r>
              <a:rPr lang="en-US" dirty="0">
                <a:latin typeface="Arial"/>
                <a:cs typeface="Arial"/>
              </a:rPr>
              <a:t>For binary and text files that contain weird </a:t>
            </a:r>
            <a:r>
              <a:rPr lang="en-US" dirty="0" smtClean="0">
                <a:latin typeface="Arial"/>
                <a:cs typeface="Arial"/>
              </a:rPr>
              <a:t>characters; it is byte oriented</a:t>
            </a:r>
          </a:p>
          <a:p>
            <a:pPr lvl="1"/>
            <a:r>
              <a:rPr lang="en-US" dirty="0" smtClean="0">
                <a:latin typeface="Arial"/>
                <a:cs typeface="Arial"/>
              </a:rPr>
              <a:t>Can be combined with </a:t>
            </a:r>
            <a:r>
              <a:rPr lang="en-US" dirty="0" err="1" smtClean="0">
                <a:latin typeface="Arial"/>
                <a:cs typeface="Arial"/>
              </a:rPr>
              <a:t>PrintWriter</a:t>
            </a:r>
            <a:r>
              <a:rPr lang="en-US" dirty="0">
                <a:latin typeface="Arial"/>
                <a:cs typeface="Arial"/>
              </a:rPr>
              <a:t> </a:t>
            </a:r>
            <a:r>
              <a:rPr lang="en-US" dirty="0" smtClean="0">
                <a:latin typeface="Arial"/>
                <a:cs typeface="Arial"/>
              </a:rPr>
              <a:t>; it is String oriented. </a:t>
            </a:r>
            <a:endParaRPr lang="en-US" dirty="0">
              <a:latin typeface="Arial"/>
              <a:cs typeface="Arial"/>
            </a:endParaRPr>
          </a:p>
          <a:p>
            <a:endParaRPr lang="en-US" dirty="0">
              <a:latin typeface="Arial"/>
              <a:cs typeface="Arial"/>
            </a:endParaRPr>
          </a:p>
        </p:txBody>
      </p:sp>
    </p:spTree>
    <p:extLst>
      <p:ext uri="{BB962C8B-B14F-4D97-AF65-F5344CB8AC3E}">
        <p14:creationId xmlns:p14="http://schemas.microsoft.com/office/powerpoint/2010/main" val="3147401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Writing to a Text file using </a:t>
            </a:r>
            <a:r>
              <a:rPr lang="en-US" dirty="0" err="1" smtClean="0">
                <a:latin typeface="Arial"/>
                <a:cs typeface="Arial"/>
              </a:rPr>
              <a:t>BufferedWriter</a:t>
            </a:r>
            <a:endParaRPr lang="en-US" dirty="0">
              <a:latin typeface="Arial"/>
              <a:cs typeface="Arial"/>
            </a:endParaRPr>
          </a:p>
        </p:txBody>
      </p:sp>
      <p:sp>
        <p:nvSpPr>
          <p:cNvPr id="4" name="Rectangle 3"/>
          <p:cNvSpPr/>
          <p:nvPr/>
        </p:nvSpPr>
        <p:spPr>
          <a:xfrm>
            <a:off x="660399" y="2134569"/>
            <a:ext cx="8619067" cy="2677656"/>
          </a:xfrm>
          <a:prstGeom prst="rect">
            <a:avLst/>
          </a:prstGeom>
        </p:spPr>
        <p:txBody>
          <a:bodyPr wrap="square">
            <a:spAutoFit/>
          </a:bodyPr>
          <a:lstStyle/>
          <a:p>
            <a:r>
              <a:rPr lang="en-US" sz="2800" dirty="0" err="1">
                <a:latin typeface="Arial"/>
                <a:cs typeface="Arial"/>
              </a:rPr>
              <a:t>FileWriter</a:t>
            </a:r>
            <a:r>
              <a:rPr lang="en-US" sz="2800" dirty="0">
                <a:latin typeface="Arial"/>
                <a:cs typeface="Arial"/>
              </a:rPr>
              <a:t> </a:t>
            </a:r>
            <a:r>
              <a:rPr lang="en-US" sz="2800" dirty="0" err="1">
                <a:latin typeface="Arial"/>
                <a:cs typeface="Arial"/>
              </a:rPr>
              <a:t>fw</a:t>
            </a:r>
            <a:r>
              <a:rPr lang="en-US" sz="2800" dirty="0">
                <a:latin typeface="Arial"/>
                <a:cs typeface="Arial"/>
              </a:rPr>
              <a:t> = new </a:t>
            </a:r>
            <a:r>
              <a:rPr lang="en-US" sz="2800" dirty="0" err="1">
                <a:latin typeface="Arial"/>
                <a:cs typeface="Arial"/>
              </a:rPr>
              <a:t>FileWriter</a:t>
            </a:r>
            <a:r>
              <a:rPr lang="en-US" sz="2800" dirty="0">
                <a:latin typeface="Arial"/>
                <a:cs typeface="Arial"/>
              </a:rPr>
              <a:t>(new File(path));</a:t>
            </a:r>
          </a:p>
          <a:p>
            <a:r>
              <a:rPr lang="en-US" sz="2800" dirty="0" err="1" smtClean="0">
                <a:latin typeface="Arial"/>
                <a:cs typeface="Arial"/>
              </a:rPr>
              <a:t>BufferedWriter</a:t>
            </a:r>
            <a:r>
              <a:rPr lang="en-US" sz="2800" dirty="0" smtClean="0">
                <a:latin typeface="Arial"/>
                <a:cs typeface="Arial"/>
              </a:rPr>
              <a:t> </a:t>
            </a:r>
            <a:r>
              <a:rPr lang="en-US" sz="2800" dirty="0" err="1">
                <a:latin typeface="Arial"/>
                <a:cs typeface="Arial"/>
              </a:rPr>
              <a:t>bw</a:t>
            </a:r>
            <a:r>
              <a:rPr lang="en-US" sz="2800" dirty="0">
                <a:latin typeface="Arial"/>
                <a:cs typeface="Arial"/>
              </a:rPr>
              <a:t> = new </a:t>
            </a:r>
            <a:r>
              <a:rPr lang="en-US" sz="2800" dirty="0" err="1">
                <a:latin typeface="Arial"/>
                <a:cs typeface="Arial"/>
              </a:rPr>
              <a:t>BufferedWriter</a:t>
            </a:r>
            <a:r>
              <a:rPr lang="en-US" sz="2800" dirty="0">
                <a:latin typeface="Arial"/>
                <a:cs typeface="Arial"/>
              </a:rPr>
              <a:t>(</a:t>
            </a:r>
            <a:r>
              <a:rPr lang="en-US" sz="2800" dirty="0" err="1">
                <a:latin typeface="Arial"/>
                <a:cs typeface="Arial"/>
              </a:rPr>
              <a:t>fw</a:t>
            </a:r>
            <a:r>
              <a:rPr lang="en-US" sz="2800" dirty="0">
                <a:latin typeface="Arial"/>
                <a:cs typeface="Arial"/>
              </a:rPr>
              <a:t>); </a:t>
            </a:r>
          </a:p>
          <a:p>
            <a:r>
              <a:rPr lang="en-US" sz="2800" dirty="0" err="1" smtClean="0">
                <a:latin typeface="Arial"/>
                <a:cs typeface="Arial"/>
              </a:rPr>
              <a:t>bw.write</a:t>
            </a:r>
            <a:r>
              <a:rPr lang="en-US" sz="2800" dirty="0">
                <a:latin typeface="Arial"/>
                <a:cs typeface="Arial"/>
              </a:rPr>
              <a:t>("String of characters"); </a:t>
            </a:r>
            <a:endParaRPr lang="en-US" sz="2800" dirty="0" smtClean="0">
              <a:latin typeface="Arial"/>
              <a:cs typeface="Arial"/>
            </a:endParaRPr>
          </a:p>
          <a:p>
            <a:r>
              <a:rPr lang="en-US" sz="2800" dirty="0" err="1" smtClean="0">
                <a:latin typeface="Arial"/>
                <a:cs typeface="Arial"/>
              </a:rPr>
              <a:t>bw.append</a:t>
            </a:r>
            <a:r>
              <a:rPr lang="en-US" sz="2800" dirty="0" smtClean="0">
                <a:latin typeface="Arial"/>
                <a:cs typeface="Arial"/>
              </a:rPr>
              <a:t>(‘C’); </a:t>
            </a:r>
          </a:p>
          <a:p>
            <a:r>
              <a:rPr lang="en-US" sz="2800" dirty="0" err="1" smtClean="0">
                <a:latin typeface="Arial"/>
                <a:cs typeface="Arial"/>
              </a:rPr>
              <a:t>bw.append</a:t>
            </a:r>
            <a:r>
              <a:rPr lang="en-US" sz="2800" dirty="0" smtClean="0">
                <a:latin typeface="Arial"/>
                <a:cs typeface="Arial"/>
              </a:rPr>
              <a:t>(&lt;character sequence&gt;);</a:t>
            </a:r>
          </a:p>
          <a:p>
            <a:r>
              <a:rPr lang="en-US" sz="2800" dirty="0" err="1" smtClean="0">
                <a:latin typeface="Arial"/>
                <a:cs typeface="Arial"/>
              </a:rPr>
              <a:t>bw.close</a:t>
            </a:r>
            <a:r>
              <a:rPr lang="en-US" sz="2800" dirty="0" smtClean="0">
                <a:latin typeface="Arial"/>
                <a:cs typeface="Arial"/>
              </a:rPr>
              <a:t>();</a:t>
            </a:r>
            <a:endParaRPr lang="en-US" sz="2800" dirty="0">
              <a:latin typeface="Arial"/>
              <a:cs typeface="Arial"/>
            </a:endParaRPr>
          </a:p>
        </p:txBody>
      </p:sp>
    </p:spTree>
    <p:extLst>
      <p:ext uri="{BB962C8B-B14F-4D97-AF65-F5344CB8AC3E}">
        <p14:creationId xmlns:p14="http://schemas.microsoft.com/office/powerpoint/2010/main" val="2362345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Writing to a Text File using </a:t>
            </a:r>
            <a:endParaRPr lang="en-US" dirty="0">
              <a:latin typeface="Arial"/>
              <a:cs typeface="Arial"/>
            </a:endParaRPr>
          </a:p>
        </p:txBody>
      </p:sp>
      <p:sp>
        <p:nvSpPr>
          <p:cNvPr id="4" name="Rectangle 3"/>
          <p:cNvSpPr/>
          <p:nvPr/>
        </p:nvSpPr>
        <p:spPr>
          <a:xfrm>
            <a:off x="220133" y="1859340"/>
            <a:ext cx="8602134" cy="3539431"/>
          </a:xfrm>
          <a:prstGeom prst="rect">
            <a:avLst/>
          </a:prstGeom>
        </p:spPr>
        <p:txBody>
          <a:bodyPr wrap="square">
            <a:spAutoFit/>
          </a:bodyPr>
          <a:lstStyle/>
          <a:p>
            <a:r>
              <a:rPr lang="en-US" sz="2800" dirty="0" err="1">
                <a:latin typeface="Arial"/>
                <a:cs typeface="Arial"/>
              </a:rPr>
              <a:t>FileOutputStream</a:t>
            </a:r>
            <a:r>
              <a:rPr lang="en-US" sz="2800" dirty="0">
                <a:latin typeface="Arial"/>
                <a:cs typeface="Arial"/>
              </a:rPr>
              <a:t> </a:t>
            </a:r>
            <a:r>
              <a:rPr lang="en-US" sz="2800" dirty="0" err="1">
                <a:latin typeface="Arial"/>
                <a:cs typeface="Arial"/>
              </a:rPr>
              <a:t>fis</a:t>
            </a:r>
            <a:r>
              <a:rPr lang="en-US" sz="2800" dirty="0">
                <a:latin typeface="Arial"/>
                <a:cs typeface="Arial"/>
              </a:rPr>
              <a:t> =new </a:t>
            </a:r>
            <a:r>
              <a:rPr lang="en-US" sz="2800" dirty="0" err="1">
                <a:latin typeface="Arial"/>
                <a:cs typeface="Arial"/>
              </a:rPr>
              <a:t>FileOutputStream</a:t>
            </a:r>
            <a:r>
              <a:rPr lang="en-US" sz="2800" dirty="0">
                <a:latin typeface="Arial"/>
                <a:cs typeface="Arial"/>
              </a:rPr>
              <a:t>(</a:t>
            </a:r>
            <a:r>
              <a:rPr lang="en-US" sz="2800" dirty="0" err="1">
                <a:latin typeface="Arial"/>
                <a:cs typeface="Arial"/>
              </a:rPr>
              <a:t>outPath</a:t>
            </a:r>
            <a:r>
              <a:rPr lang="en-US" sz="2800" dirty="0">
                <a:latin typeface="Arial"/>
                <a:cs typeface="Arial"/>
              </a:rPr>
              <a:t>);</a:t>
            </a:r>
          </a:p>
          <a:p>
            <a:r>
              <a:rPr lang="en-US" sz="2800" dirty="0" err="1" smtClean="0">
                <a:latin typeface="Arial"/>
                <a:cs typeface="Arial"/>
              </a:rPr>
              <a:t>PrintWriter</a:t>
            </a:r>
            <a:r>
              <a:rPr lang="en-US" sz="2800" dirty="0" smtClean="0">
                <a:latin typeface="Arial"/>
                <a:cs typeface="Arial"/>
              </a:rPr>
              <a:t> </a:t>
            </a:r>
            <a:r>
              <a:rPr lang="en-US" sz="2800" dirty="0">
                <a:latin typeface="Arial"/>
                <a:cs typeface="Arial"/>
              </a:rPr>
              <a:t>pw = new </a:t>
            </a:r>
            <a:r>
              <a:rPr lang="en-US" sz="2800" dirty="0" err="1">
                <a:latin typeface="Arial"/>
                <a:cs typeface="Arial"/>
              </a:rPr>
              <a:t>PrintWriter</a:t>
            </a:r>
            <a:r>
              <a:rPr lang="en-US" sz="2800" dirty="0">
                <a:latin typeface="Arial"/>
                <a:cs typeface="Arial"/>
              </a:rPr>
              <a:t>(</a:t>
            </a:r>
            <a:r>
              <a:rPr lang="en-US" sz="2800" dirty="0" err="1">
                <a:latin typeface="Arial"/>
                <a:cs typeface="Arial"/>
              </a:rPr>
              <a:t>fis</a:t>
            </a:r>
            <a:r>
              <a:rPr lang="en-US" sz="2800" dirty="0">
                <a:latin typeface="Arial"/>
                <a:cs typeface="Arial"/>
              </a:rPr>
              <a:t>);</a:t>
            </a:r>
          </a:p>
          <a:p>
            <a:r>
              <a:rPr lang="en-US" sz="2800" dirty="0" smtClean="0">
                <a:latin typeface="Arial"/>
                <a:cs typeface="Arial"/>
              </a:rPr>
              <a:t>for</a:t>
            </a:r>
            <a:r>
              <a:rPr lang="en-US" sz="2800" dirty="0">
                <a:latin typeface="Arial"/>
                <a:cs typeface="Arial"/>
              </a:rPr>
              <a:t>(</a:t>
            </a:r>
            <a:r>
              <a:rPr lang="en-US" sz="2800" dirty="0" err="1">
                <a:latin typeface="Arial"/>
                <a:cs typeface="Arial"/>
              </a:rPr>
              <a:t>int</a:t>
            </a:r>
            <a:r>
              <a:rPr lang="en-US" sz="2800" dirty="0">
                <a:latin typeface="Arial"/>
                <a:cs typeface="Arial"/>
              </a:rPr>
              <a:t> </a:t>
            </a:r>
            <a:r>
              <a:rPr lang="en-US" sz="2800" dirty="0" err="1">
                <a:latin typeface="Arial"/>
                <a:cs typeface="Arial"/>
              </a:rPr>
              <a:t>i</a:t>
            </a:r>
            <a:r>
              <a:rPr lang="en-US" sz="2800" dirty="0">
                <a:latin typeface="Arial"/>
                <a:cs typeface="Arial"/>
              </a:rPr>
              <a:t>=0; </a:t>
            </a:r>
            <a:r>
              <a:rPr lang="en-US" sz="2800" dirty="0" err="1">
                <a:latin typeface="Arial"/>
                <a:cs typeface="Arial"/>
              </a:rPr>
              <a:t>i</a:t>
            </a:r>
            <a:r>
              <a:rPr lang="en-US" sz="2800" dirty="0">
                <a:latin typeface="Arial"/>
                <a:cs typeface="Arial"/>
              </a:rPr>
              <a:t>&lt;</a:t>
            </a:r>
            <a:r>
              <a:rPr lang="en-US" sz="2800" dirty="0" err="1">
                <a:latin typeface="Arial"/>
                <a:cs typeface="Arial"/>
              </a:rPr>
              <a:t>students.length</a:t>
            </a:r>
            <a:r>
              <a:rPr lang="en-US" sz="2800" dirty="0">
                <a:latin typeface="Arial"/>
                <a:cs typeface="Arial"/>
              </a:rPr>
              <a:t>; </a:t>
            </a:r>
            <a:r>
              <a:rPr lang="en-US" sz="2800" dirty="0" err="1">
                <a:latin typeface="Arial"/>
                <a:cs typeface="Arial"/>
              </a:rPr>
              <a:t>i</a:t>
            </a:r>
            <a:r>
              <a:rPr lang="en-US" sz="2800" dirty="0">
                <a:latin typeface="Arial"/>
                <a:cs typeface="Arial"/>
              </a:rPr>
              <a:t>++){</a:t>
            </a:r>
          </a:p>
          <a:p>
            <a:r>
              <a:rPr lang="en-US" sz="2800" dirty="0">
                <a:latin typeface="Arial"/>
                <a:cs typeface="Arial"/>
              </a:rPr>
              <a:t>	</a:t>
            </a:r>
            <a:r>
              <a:rPr lang="en-US" sz="2800" dirty="0" smtClean="0">
                <a:latin typeface="Arial"/>
                <a:cs typeface="Arial"/>
              </a:rPr>
              <a:t>if</a:t>
            </a:r>
            <a:r>
              <a:rPr lang="en-US" sz="2800" dirty="0">
                <a:latin typeface="Arial"/>
                <a:cs typeface="Arial"/>
              </a:rPr>
              <a:t>(students[</a:t>
            </a:r>
            <a:r>
              <a:rPr lang="en-US" sz="2800" dirty="0" err="1">
                <a:latin typeface="Arial"/>
                <a:cs typeface="Arial"/>
              </a:rPr>
              <a:t>i</a:t>
            </a:r>
            <a:r>
              <a:rPr lang="en-US" sz="2800" dirty="0">
                <a:latin typeface="Arial"/>
                <a:cs typeface="Arial"/>
              </a:rPr>
              <a:t>]!=null)</a:t>
            </a:r>
          </a:p>
          <a:p>
            <a:r>
              <a:rPr lang="en-US" sz="2800" dirty="0">
                <a:latin typeface="Arial"/>
                <a:cs typeface="Arial"/>
              </a:rPr>
              <a:t>			</a:t>
            </a:r>
            <a:r>
              <a:rPr lang="en-US" sz="2800" dirty="0" err="1" smtClean="0">
                <a:latin typeface="Arial"/>
                <a:cs typeface="Arial"/>
              </a:rPr>
              <a:t>pw.write</a:t>
            </a:r>
            <a:r>
              <a:rPr lang="en-US" sz="2800" dirty="0">
                <a:latin typeface="Arial"/>
                <a:cs typeface="Arial"/>
              </a:rPr>
              <a:t>(students[</a:t>
            </a:r>
            <a:r>
              <a:rPr lang="en-US" sz="2800" dirty="0" err="1">
                <a:latin typeface="Arial"/>
                <a:cs typeface="Arial"/>
              </a:rPr>
              <a:t>i</a:t>
            </a:r>
            <a:r>
              <a:rPr lang="en-US" sz="2800" dirty="0">
                <a:latin typeface="Arial"/>
                <a:cs typeface="Arial"/>
              </a:rPr>
              <a:t>].</a:t>
            </a:r>
            <a:r>
              <a:rPr lang="en-US" sz="2800" dirty="0" err="1">
                <a:latin typeface="Arial"/>
                <a:cs typeface="Arial"/>
              </a:rPr>
              <a:t>toString</a:t>
            </a:r>
            <a:r>
              <a:rPr lang="en-US" sz="2800" dirty="0">
                <a:latin typeface="Arial"/>
                <a:cs typeface="Arial"/>
              </a:rPr>
              <a:t>() +"\n");</a:t>
            </a:r>
          </a:p>
          <a:p>
            <a:r>
              <a:rPr lang="en-US" sz="2800" dirty="0">
                <a:latin typeface="Arial"/>
                <a:cs typeface="Arial"/>
              </a:rPr>
              <a:t>	</a:t>
            </a:r>
            <a:r>
              <a:rPr lang="en-US" sz="2800" dirty="0" smtClean="0">
                <a:latin typeface="Arial"/>
                <a:cs typeface="Arial"/>
              </a:rPr>
              <a:t>}</a:t>
            </a:r>
            <a:endParaRPr lang="en-US" sz="2800" dirty="0">
              <a:latin typeface="Arial"/>
              <a:cs typeface="Arial"/>
            </a:endParaRPr>
          </a:p>
          <a:p>
            <a:r>
              <a:rPr lang="en-US" sz="2800" dirty="0" err="1" smtClean="0">
                <a:latin typeface="Arial"/>
                <a:cs typeface="Arial"/>
              </a:rPr>
              <a:t>pw.close</a:t>
            </a:r>
            <a:r>
              <a:rPr lang="en-US" sz="2800" dirty="0">
                <a:latin typeface="Arial"/>
                <a:cs typeface="Arial"/>
              </a:rPr>
              <a:t>();</a:t>
            </a:r>
            <a:endParaRPr lang="en-US" sz="2800" dirty="0">
              <a:latin typeface="Arial"/>
              <a:cs typeface="Arial"/>
            </a:endParaRPr>
          </a:p>
        </p:txBody>
      </p:sp>
    </p:spTree>
    <p:extLst>
      <p:ext uri="{BB962C8B-B14F-4D97-AF65-F5344CB8AC3E}">
        <p14:creationId xmlns:p14="http://schemas.microsoft.com/office/powerpoint/2010/main" val="2902253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Exception Handling in Files</a:t>
            </a:r>
            <a:endParaRPr lang="en-US" dirty="0">
              <a:latin typeface="Arial"/>
              <a:cs typeface="Arial"/>
            </a:endParaRPr>
          </a:p>
        </p:txBody>
      </p:sp>
      <p:sp>
        <p:nvSpPr>
          <p:cNvPr id="3" name="Content Placeholder 2"/>
          <p:cNvSpPr>
            <a:spLocks noGrp="1"/>
          </p:cNvSpPr>
          <p:nvPr>
            <p:ph idx="1"/>
          </p:nvPr>
        </p:nvSpPr>
        <p:spPr/>
        <p:txBody>
          <a:bodyPr/>
          <a:lstStyle/>
          <a:p>
            <a:r>
              <a:rPr lang="en-US" dirty="0" err="1">
                <a:latin typeface="Arial"/>
                <a:cs typeface="Arial"/>
              </a:rPr>
              <a:t>FileNotFoundException</a:t>
            </a:r>
            <a:endParaRPr lang="en-US" dirty="0" smtClean="0">
              <a:latin typeface="Arial"/>
              <a:cs typeface="Arial"/>
            </a:endParaRPr>
          </a:p>
          <a:p>
            <a:r>
              <a:rPr lang="en-US" dirty="0" err="1" smtClean="0">
                <a:latin typeface="Arial"/>
                <a:cs typeface="Arial"/>
              </a:rPr>
              <a:t>IOException</a:t>
            </a:r>
            <a:endParaRPr lang="en-US" dirty="0" smtClean="0">
              <a:latin typeface="Arial"/>
              <a:cs typeface="Arial"/>
            </a:endParaRPr>
          </a:p>
          <a:p>
            <a:endParaRPr lang="en-US" dirty="0" smtClean="0">
              <a:latin typeface="Arial"/>
              <a:cs typeface="Arial"/>
            </a:endParaRPr>
          </a:p>
          <a:p>
            <a:endParaRPr lang="en-US" dirty="0">
              <a:latin typeface="Arial"/>
              <a:cs typeface="Arial"/>
            </a:endParaRPr>
          </a:p>
        </p:txBody>
      </p:sp>
      <p:sp>
        <p:nvSpPr>
          <p:cNvPr id="4" name="Rectangle 3"/>
          <p:cNvSpPr/>
          <p:nvPr/>
        </p:nvSpPr>
        <p:spPr>
          <a:xfrm>
            <a:off x="914400" y="3977269"/>
            <a:ext cx="6976533" cy="1938992"/>
          </a:xfrm>
          <a:prstGeom prst="rect">
            <a:avLst/>
          </a:prstGeom>
        </p:spPr>
        <p:txBody>
          <a:bodyPr wrap="square">
            <a:spAutoFit/>
          </a:bodyPr>
          <a:lstStyle/>
          <a:p>
            <a:r>
              <a:rPr lang="en-US" sz="2400" dirty="0" err="1">
                <a:latin typeface="Arial"/>
                <a:cs typeface="Arial"/>
              </a:rPr>
              <a:t>java.lang.Object</a:t>
            </a:r>
            <a:endParaRPr lang="en-US" sz="2400" dirty="0">
              <a:latin typeface="Arial"/>
              <a:cs typeface="Arial"/>
            </a:endParaRPr>
          </a:p>
          <a:p>
            <a:r>
              <a:rPr lang="en-US" sz="2400" dirty="0" smtClean="0">
                <a:latin typeface="Arial"/>
                <a:cs typeface="Arial"/>
              </a:rPr>
              <a:t>	</a:t>
            </a:r>
            <a:r>
              <a:rPr lang="en-US" sz="2400" dirty="0" err="1" smtClean="0">
                <a:latin typeface="Arial"/>
                <a:cs typeface="Arial"/>
              </a:rPr>
              <a:t>java.lang.Throwable</a:t>
            </a:r>
            <a:endParaRPr lang="en-US" sz="2400" dirty="0">
              <a:latin typeface="Arial"/>
              <a:cs typeface="Arial"/>
            </a:endParaRPr>
          </a:p>
          <a:p>
            <a:r>
              <a:rPr lang="en-US" sz="2400" dirty="0" smtClean="0">
                <a:latin typeface="Arial"/>
                <a:cs typeface="Arial"/>
              </a:rPr>
              <a:t>		</a:t>
            </a:r>
            <a:r>
              <a:rPr lang="en-US" sz="2400" dirty="0" err="1" smtClean="0">
                <a:latin typeface="Arial"/>
                <a:cs typeface="Arial"/>
              </a:rPr>
              <a:t>java.lang.Exception</a:t>
            </a:r>
            <a:endParaRPr lang="en-US" sz="2400" dirty="0">
              <a:latin typeface="Arial"/>
              <a:cs typeface="Arial"/>
            </a:endParaRPr>
          </a:p>
          <a:p>
            <a:r>
              <a:rPr lang="en-US" sz="2400" dirty="0" smtClean="0">
                <a:latin typeface="Arial"/>
                <a:cs typeface="Arial"/>
              </a:rPr>
              <a:t>			</a:t>
            </a:r>
            <a:r>
              <a:rPr lang="en-US" sz="2400" dirty="0" err="1" smtClean="0">
                <a:latin typeface="Arial"/>
                <a:cs typeface="Arial"/>
              </a:rPr>
              <a:t>java.io.IOException</a:t>
            </a:r>
            <a:endParaRPr lang="en-US" sz="2400" dirty="0">
              <a:latin typeface="Arial"/>
              <a:cs typeface="Arial"/>
            </a:endParaRPr>
          </a:p>
          <a:p>
            <a:r>
              <a:rPr lang="en-US" sz="2400" dirty="0" smtClean="0">
                <a:latin typeface="Arial"/>
                <a:cs typeface="Arial"/>
              </a:rPr>
              <a:t>				</a:t>
            </a:r>
            <a:r>
              <a:rPr lang="en-US" sz="2400" dirty="0" err="1" smtClean="0">
                <a:latin typeface="Arial"/>
                <a:cs typeface="Arial"/>
              </a:rPr>
              <a:t>java.io.FileNotFoundException</a:t>
            </a:r>
            <a:endParaRPr lang="en-US" sz="2400" dirty="0">
              <a:latin typeface="Arial"/>
              <a:cs typeface="Arial"/>
            </a:endParaRPr>
          </a:p>
        </p:txBody>
      </p:sp>
      <p:sp>
        <p:nvSpPr>
          <p:cNvPr id="5" name="TextBox 4"/>
          <p:cNvSpPr txBox="1"/>
          <p:nvPr/>
        </p:nvSpPr>
        <p:spPr>
          <a:xfrm>
            <a:off x="2658534" y="3454049"/>
            <a:ext cx="3397735" cy="523220"/>
          </a:xfrm>
          <a:prstGeom prst="rect">
            <a:avLst/>
          </a:prstGeom>
          <a:noFill/>
        </p:spPr>
        <p:txBody>
          <a:bodyPr wrap="none" rtlCol="0">
            <a:spAutoFit/>
          </a:bodyPr>
          <a:lstStyle/>
          <a:p>
            <a:r>
              <a:rPr lang="en-US" sz="2800" u="sng" dirty="0" smtClean="0">
                <a:latin typeface="Arial"/>
                <a:cs typeface="Arial"/>
              </a:rPr>
              <a:t>Exception Hierarchy</a:t>
            </a:r>
            <a:endParaRPr lang="en-US" sz="2800" u="sng" dirty="0">
              <a:latin typeface="Arial"/>
              <a:cs typeface="Arial"/>
            </a:endParaRPr>
          </a:p>
        </p:txBody>
      </p:sp>
    </p:spTree>
    <p:extLst>
      <p:ext uri="{BB962C8B-B14F-4D97-AF65-F5344CB8AC3E}">
        <p14:creationId xmlns:p14="http://schemas.microsoft.com/office/powerpoint/2010/main" val="1085999568"/>
      </p:ext>
    </p:extLst>
  </p:cSld>
  <p:clrMapOvr>
    <a:masterClrMapping/>
  </p:clrMapOvr>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Inkwell">
      <a:dk1>
        <a:sysClr val="windowText" lastClr="000000"/>
      </a:dk1>
      <a:lt1>
        <a:sysClr val="window" lastClr="FFFFFF"/>
      </a:lt1>
      <a:dk2>
        <a:srgbClr val="584D2E"/>
      </a:dk2>
      <a:lt2>
        <a:srgbClr val="EFE7C3"/>
      </a:lt2>
      <a:accent1>
        <a:srgbClr val="860908"/>
      </a:accent1>
      <a:accent2>
        <a:srgbClr val="4A0505"/>
      </a:accent2>
      <a:accent3>
        <a:srgbClr val="7A500A"/>
      </a:accent3>
      <a:accent4>
        <a:srgbClr val="C47810"/>
      </a:accent4>
      <a:accent5>
        <a:srgbClr val="827752"/>
      </a:accent5>
      <a:accent6>
        <a:srgbClr val="B5BB83"/>
      </a:accent6>
      <a:hlink>
        <a:srgbClr val="C47810"/>
      </a:hlink>
      <a:folHlink>
        <a:srgbClr val="F0A43A"/>
      </a:folHlink>
    </a:clrScheme>
    <a:fontScheme name="Inkwell">
      <a:majorFont>
        <a:latin typeface="Goudy Old Style"/>
        <a:ea typeface=""/>
        <a:cs typeface=""/>
        <a:font script="Jpan" typeface="ＭＳ 明朝"/>
        <a:font script="Hans" typeface="宋体"/>
        <a:font script="Hant" typeface="新細明體"/>
      </a:majorFont>
      <a:minorFont>
        <a:latin typeface="Goudy Old Style"/>
        <a:ea typeface=""/>
        <a:cs typeface=""/>
        <a:font script="Jpan" typeface="ＭＳ 明朝"/>
        <a:font script="Hans" typeface="宋体"/>
        <a:font script="Hant" typeface="新細明體"/>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3016</TotalTime>
  <Words>1333</Words>
  <Application>Microsoft Macintosh PowerPoint</Application>
  <PresentationFormat>On-screen Show (4:3)</PresentationFormat>
  <Paragraphs>357</Paragraphs>
  <Slides>30</Slides>
  <Notes>12</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Inkwell</vt:lpstr>
      <vt:lpstr>IT306</vt:lpstr>
      <vt:lpstr>Outline</vt:lpstr>
      <vt:lpstr>Read from a Text File</vt:lpstr>
      <vt:lpstr>Read from a Text file using BufferedReader</vt:lpstr>
      <vt:lpstr>Read from a Text file using Scanner</vt:lpstr>
      <vt:lpstr>Write to Text Files</vt:lpstr>
      <vt:lpstr>Writing to a Text file using BufferedWriter</vt:lpstr>
      <vt:lpstr>Writing to a Text File using </vt:lpstr>
      <vt:lpstr>Exception Handling in Files</vt:lpstr>
      <vt:lpstr>Searching algorithms</vt:lpstr>
      <vt:lpstr>Searching algorithms</vt:lpstr>
      <vt:lpstr>Searching algorithms</vt:lpstr>
      <vt:lpstr>Binary Search (non-Recursive)</vt:lpstr>
      <vt:lpstr>Sorting Algorithms</vt:lpstr>
      <vt:lpstr>Insertion sort (in-place)</vt:lpstr>
      <vt:lpstr>PowerPoint Presentation</vt:lpstr>
      <vt:lpstr>Insertion sort</vt:lpstr>
      <vt:lpstr>Insertion Sort</vt:lpstr>
      <vt:lpstr>PowerPoint Presentation</vt:lpstr>
      <vt:lpstr>Selection Sort (in place)</vt:lpstr>
      <vt:lpstr>Selection Sort</vt:lpstr>
      <vt:lpstr>PowerPoint Presentation</vt:lpstr>
      <vt:lpstr>Bubble sort (in place)</vt:lpstr>
      <vt:lpstr>Bubble sort</vt:lpstr>
      <vt:lpstr>Heap sort</vt:lpstr>
      <vt:lpstr>Bucket sort</vt:lpstr>
      <vt:lpstr>Bucket sort cont.</vt:lpstr>
      <vt:lpstr>Bucket sort (Bin sort)</vt:lpstr>
      <vt:lpstr>Stably Sort</vt:lpstr>
      <vt:lpstr>Radix sort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IT306</dc:title>
  <dc:creator>srafatir</dc:creator>
  <cp:lastModifiedBy>srafatir</cp:lastModifiedBy>
  <cp:revision>181</cp:revision>
  <dcterms:created xsi:type="dcterms:W3CDTF">2014-08-27T22:12:02Z</dcterms:created>
  <dcterms:modified xsi:type="dcterms:W3CDTF">2017-09-05T18:39:05Z</dcterms:modified>
</cp:coreProperties>
</file>